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95" r:id="rId3"/>
    <p:sldId id="360" r:id="rId4"/>
    <p:sldId id="366" r:id="rId5"/>
    <p:sldId id="396" r:id="rId6"/>
    <p:sldId id="315" r:id="rId7"/>
    <p:sldId id="318" r:id="rId8"/>
    <p:sldId id="330" r:id="rId9"/>
    <p:sldId id="327" r:id="rId10"/>
    <p:sldId id="361" r:id="rId11"/>
    <p:sldId id="363" r:id="rId12"/>
    <p:sldId id="397" r:id="rId13"/>
    <p:sldId id="329" r:id="rId14"/>
    <p:sldId id="331" r:id="rId15"/>
    <p:sldId id="398" r:id="rId16"/>
    <p:sldId id="364" r:id="rId17"/>
    <p:sldId id="400" r:id="rId18"/>
    <p:sldId id="323" r:id="rId19"/>
    <p:sldId id="401" r:id="rId20"/>
    <p:sldId id="326" r:id="rId21"/>
    <p:sldId id="365" r:id="rId22"/>
    <p:sldId id="367" r:id="rId23"/>
    <p:sldId id="402" r:id="rId24"/>
    <p:sldId id="325" r:id="rId25"/>
    <p:sldId id="332" r:id="rId26"/>
    <p:sldId id="333" r:id="rId27"/>
    <p:sldId id="335" r:id="rId28"/>
    <p:sldId id="368" r:id="rId29"/>
    <p:sldId id="336" r:id="rId30"/>
    <p:sldId id="369" r:id="rId31"/>
    <p:sldId id="334" r:id="rId32"/>
    <p:sldId id="373" r:id="rId33"/>
    <p:sldId id="374" r:id="rId34"/>
    <p:sldId id="371" r:id="rId35"/>
    <p:sldId id="403" r:id="rId36"/>
    <p:sldId id="375" r:id="rId37"/>
    <p:sldId id="370" r:id="rId38"/>
    <p:sldId id="376" r:id="rId39"/>
    <p:sldId id="377" r:id="rId40"/>
    <p:sldId id="378" r:id="rId41"/>
    <p:sldId id="380" r:id="rId42"/>
    <p:sldId id="381" r:id="rId43"/>
    <p:sldId id="382" r:id="rId44"/>
    <p:sldId id="385" r:id="rId45"/>
    <p:sldId id="383" r:id="rId46"/>
    <p:sldId id="384" r:id="rId47"/>
    <p:sldId id="386" r:id="rId48"/>
    <p:sldId id="389" r:id="rId49"/>
    <p:sldId id="390" r:id="rId50"/>
    <p:sldId id="392" r:id="rId51"/>
    <p:sldId id="393" r:id="rId52"/>
    <p:sldId id="388" r:id="rId53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FE48F"/>
    <a:srgbClr val="FFFFCC"/>
    <a:srgbClr val="D1E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9" autoAdjust="0"/>
    <p:restoredTop sz="87517" autoAdjust="0"/>
  </p:normalViewPr>
  <p:slideViewPr>
    <p:cSldViewPr>
      <p:cViewPr varScale="1">
        <p:scale>
          <a:sx n="73" d="100"/>
          <a:sy n="73" d="100"/>
        </p:scale>
        <p:origin x="1488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60F677E-A207-4FAA-BBD9-08B4274BBFE0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FF5D36E-17E2-4B1E-9CE7-B53D4B32F662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1584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7EED11-CE3D-4CEF-BDB9-729955812074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E5D120C-4D72-4431-9575-712B598454A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80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http://www.photoshopessentials.com/essentials/resizing-vs-resampling/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D120C-4D72-4431-9575-712B598454A3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920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8764"/>
            <a:fld id="{AAC76657-F6FD-4E2B-A882-EA3466A8E405}" type="slidenum">
              <a:rPr lang="en-US" smtClean="0"/>
              <a:pPr defTabSz="958764"/>
              <a:t>33</a:t>
            </a:fld>
            <a:endParaRPr lang="en-US" dirty="0" smtClean="0"/>
          </a:p>
        </p:txBody>
      </p:sp>
      <p:sp>
        <p:nvSpPr>
          <p:cNvPr id="105477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defTabSz="95876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118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8764"/>
            <a:fld id="{AAC76657-F6FD-4E2B-A882-EA3466A8E405}" type="slidenum">
              <a:rPr lang="en-US" smtClean="0"/>
              <a:pPr defTabSz="958764"/>
              <a:t>34</a:t>
            </a:fld>
            <a:endParaRPr lang="en-US" dirty="0" smtClean="0"/>
          </a:p>
        </p:txBody>
      </p:sp>
      <p:sp>
        <p:nvSpPr>
          <p:cNvPr id="105477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defTabSz="95876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205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8764"/>
            <a:fld id="{AAC76657-F6FD-4E2B-A882-EA3466A8E405}" type="slidenum">
              <a:rPr lang="en-US" smtClean="0"/>
              <a:pPr defTabSz="958764"/>
              <a:t>35</a:t>
            </a:fld>
            <a:endParaRPr lang="en-US" dirty="0" smtClean="0"/>
          </a:p>
        </p:txBody>
      </p:sp>
      <p:sp>
        <p:nvSpPr>
          <p:cNvPr id="105477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defTabSz="95876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8693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8764"/>
            <a:fld id="{AAC76657-F6FD-4E2B-A882-EA3466A8E405}" type="slidenum">
              <a:rPr lang="en-US" smtClean="0"/>
              <a:pPr defTabSz="958764"/>
              <a:t>36</a:t>
            </a:fld>
            <a:endParaRPr lang="en-US" dirty="0" smtClean="0"/>
          </a:p>
        </p:txBody>
      </p:sp>
      <p:sp>
        <p:nvSpPr>
          <p:cNvPr id="105477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defTabSz="95876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584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http://www.photoshopessentials.com/essentials/resizing-vs-resampling/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D120C-4D72-4431-9575-712B598454A3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828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http://www.photoshopessentials.com/essentials/resizing-vs-resampling/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D120C-4D72-4431-9575-712B598454A3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27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http://www.photoshopessentials.com/essentials/resizing-vs-resampling/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D120C-4D72-4431-9575-712B598454A3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93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http://www.photoshopessentials.com/essentials/resizing-vs-resampling/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D120C-4D72-4431-9575-712B598454A3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0522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http://www.photoshopessentials.com/essentials/resizing-vs-resampling/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D120C-4D72-4431-9575-712B598454A3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654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http://www.photoshopessentials.com/essentials/resizing-vs-resampling/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D120C-4D72-4431-9575-712B598454A3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80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http://www.photoshopessentials.com/essentials/resizing-vs-resampling/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D120C-4D72-4431-9575-712B598454A3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13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8764"/>
            <a:fld id="{36AFC916-BBF7-4492-A55F-120B90FBFB72}" type="slidenum">
              <a:rPr lang="en-US" smtClean="0"/>
              <a:pPr defTabSz="958764"/>
              <a:t>32</a:t>
            </a:fld>
            <a:endParaRPr lang="en-US" dirty="0" smtClean="0"/>
          </a:p>
        </p:txBody>
      </p:sp>
      <p:sp>
        <p:nvSpPr>
          <p:cNvPr id="104453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defTabSz="95876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145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90600"/>
            <a:ext cx="68532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905000"/>
            <a:ext cx="4038600" cy="3435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905000"/>
            <a:ext cx="4038600" cy="3435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34671-E0AD-45D6-B04D-AEEABE39C357}" type="datetimeFigureOut">
              <a:rPr lang="en-CA" smtClean="0"/>
              <a:pPr/>
              <a:t>2013-01-21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hphotovideo.com/FrameWork/charts/resolutionChartPopup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215.com/toolbox/megapixels.php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bhphotovideo.com/FrameWork/charts/resolutionChartPopup.html" TargetMode="Externa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sHGXRbuM8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youtube.com/watch?v=5CSP7VZqVj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popcrunch.com/15-most-ridiculous-celebrity-photoshop-disasters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popcrunch.com/15-most-ridiculous-celebrity-photoshop-disasters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36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xleyes.com/video-tutorial/photoshop-elements/6374/Combine-Photos-and-Text.html" TargetMode="External"/><Relationship Id="rId7" Type="http://schemas.openxmlformats.org/officeDocument/2006/relationships/image" Target="../media/image65.gif"/><Relationship Id="rId2" Type="http://schemas.openxmlformats.org/officeDocument/2006/relationships/hyperlink" Target="http://www.youtube.com/watch?v=lA6mulK9A6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xleyes.com/video-tutorial/photoshop-elements/6374/Combine-Photos-and-Text.html" TargetMode="External"/><Relationship Id="rId2" Type="http://schemas.openxmlformats.org/officeDocument/2006/relationships/hyperlink" Target="http://www.youtube.com/watch?v=lA6mulK9A6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://www.youtube.com/watch?v=lA6mulK9A6g" TargetMode="External"/><Relationship Id="rId7" Type="http://schemas.openxmlformats.org/officeDocument/2006/relationships/image" Target="../media/image7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jpeg"/><Relationship Id="rId4" Type="http://schemas.openxmlformats.org/officeDocument/2006/relationships/hyperlink" Target="http://www.pxleyes.com/video-tutorial/photoshop-elements/6374/Combine-Photos-and-Text.html" TargetMode="External"/><Relationship Id="rId9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initeskills.com/training/learning-adobe-photoshop-cs6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initeskills.com/training/learning-adobe-photoshop-cs6.html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://www.infiniteskills.com/training/learning-adobe-photoshop-cs6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initeskills.com/training/learning-adobe-photoshop-cs6.html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http://www.infiniteskills.com/training/learning-adobe-photoshop-cs6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sHGXRbuM8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eflowstudios.com/2012/tutorials/photoshop-cs6-beta-content-aware-move-tool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initeskills.com/training/learning-adobe-photoshop-cs6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adobe.com/ca/products/photoshopextended/buying-guide-version-comparison.html?PID=215999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1988840"/>
            <a:ext cx="7772400" cy="3888432"/>
          </a:xfrm>
        </p:spPr>
        <p:txBody>
          <a:bodyPr>
            <a:normAutofit fontScale="90000"/>
          </a:bodyPr>
          <a:lstStyle/>
          <a:p>
            <a:r>
              <a:rPr lang="en-CA" sz="4000" b="1" dirty="0" smtClean="0"/>
              <a:t>CS2033a/b</a:t>
            </a:r>
            <a:br>
              <a:rPr lang="en-CA" sz="4000" b="1" dirty="0" smtClean="0"/>
            </a:br>
            <a:r>
              <a:rPr lang="en-CA" sz="4000" b="1" dirty="0" smtClean="0">
                <a:solidFill>
                  <a:srgbClr val="C00000"/>
                </a:solidFill>
              </a:rPr>
              <a:t>Lecture 2</a:t>
            </a:r>
            <a:br>
              <a:rPr lang="en-CA" sz="4000" b="1" dirty="0" smtClean="0">
                <a:solidFill>
                  <a:srgbClr val="C00000"/>
                </a:solidFill>
              </a:rPr>
            </a:br>
            <a:r>
              <a:rPr lang="en-CA" sz="4000" b="1" dirty="0" smtClean="0">
                <a:solidFill>
                  <a:srgbClr val="C00000"/>
                </a:solidFill>
              </a:rPr>
              <a:t>Image Manipulation</a:t>
            </a: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3600" dirty="0" smtClean="0"/>
              <a:t>“The Cool Stuff” </a:t>
            </a:r>
            <a:br>
              <a:rPr lang="en-CA" sz="3600" dirty="0" smtClean="0"/>
            </a:b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2700" b="1" dirty="0" smtClean="0"/>
              <a:t/>
            </a:r>
            <a:br>
              <a:rPr lang="en-CA" sz="2700" b="1" dirty="0" smtClean="0"/>
            </a:br>
            <a:r>
              <a:rPr lang="en-CA" sz="2700" b="1" dirty="0" err="1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Vivi</a:t>
            </a:r>
            <a:r>
              <a:rPr lang="en-CA" sz="2700" b="1" dirty="0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CA" sz="2700" b="1" dirty="0" err="1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Tryphonopoulos</a:t>
            </a:r>
            <a:r>
              <a:rPr lang="en-CA" sz="2700" b="1" dirty="0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/>
            </a:r>
            <a:br>
              <a:rPr lang="en-CA" sz="2700" b="1" dirty="0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</a:br>
            <a:r>
              <a:rPr lang="en-CA" sz="2700" b="1" dirty="0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Section 002</a:t>
            </a:r>
            <a:br>
              <a:rPr lang="en-CA" sz="2700" b="1" dirty="0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</a:br>
            <a:r>
              <a:rPr lang="en-CA" sz="3600" dirty="0" smtClean="0">
                <a:latin typeface="Cambria" pitchFamily="18" charset="0"/>
              </a:rPr>
              <a:t/>
            </a:r>
            <a:br>
              <a:rPr lang="en-CA" sz="3600" dirty="0" smtClean="0">
                <a:latin typeface="Cambria" pitchFamily="18" charset="0"/>
              </a:rPr>
            </a:br>
            <a:endParaRPr lang="en-CA" sz="3600" dirty="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520" y="908720"/>
            <a:ext cx="5112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</a:rPr>
              <a:t>Resampling:</a:t>
            </a:r>
            <a:r>
              <a:rPr lang="en-CA" sz="2400" b="1" dirty="0" smtClean="0">
                <a:solidFill>
                  <a:srgbClr val="C00000"/>
                </a:solidFill>
              </a:rPr>
              <a:t>   (for </a:t>
            </a:r>
            <a:r>
              <a:rPr lang="en-CA" sz="2400" u="sng" dirty="0" smtClean="0">
                <a:solidFill>
                  <a:srgbClr val="C00000"/>
                </a:solidFill>
              </a:rPr>
              <a:t>web</a:t>
            </a:r>
            <a:r>
              <a:rPr lang="en-CA" sz="2400" b="1" dirty="0" smtClean="0">
                <a:solidFill>
                  <a:srgbClr val="C00000"/>
                </a:solidFill>
              </a:rPr>
              <a:t>)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You are physically changing the pixel dimensions of the image for the web</a:t>
            </a:r>
            <a:endParaRPr lang="en-CA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23528" y="692696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Resizing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Images vs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en-CA" sz="2800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Resampling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251520" y="2204864"/>
            <a:ext cx="4464496" cy="384720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Pixel Dimension</a:t>
            </a: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 </a:t>
            </a:r>
            <a:r>
              <a:rPr lang="en-CA" sz="2400" b="1" dirty="0" smtClean="0">
                <a:solidFill>
                  <a:srgbClr val="FF0000"/>
                </a:solidFill>
              </a:rPr>
              <a:t>= web</a:t>
            </a:r>
            <a:endParaRPr lang="en-CA" sz="2000" b="1" dirty="0" smtClean="0">
              <a:solidFill>
                <a:srgbClr val="FF0000"/>
              </a:solidFill>
            </a:endParaRPr>
          </a:p>
          <a:p>
            <a:r>
              <a:rPr lang="en-CA" sz="2000" dirty="0" smtClean="0"/>
              <a:t>width/height of our image in pixels</a:t>
            </a:r>
            <a:br>
              <a:rPr lang="en-CA" sz="2000" dirty="0" smtClean="0"/>
            </a:br>
            <a:endParaRPr lang="en-CA" sz="2000" dirty="0" smtClean="0"/>
          </a:p>
          <a:p>
            <a:r>
              <a:rPr lang="en-CA" sz="2000" b="1" dirty="0" smtClean="0"/>
              <a:t>For example:</a:t>
            </a: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000" dirty="0" smtClean="0"/>
              <a:t>Width = 2048  Height=1536</a:t>
            </a:r>
          </a:p>
          <a:p>
            <a:r>
              <a:rPr lang="en-CA" sz="2000" dirty="0" smtClean="0"/>
              <a:t>Total  # of pixels:</a:t>
            </a:r>
          </a:p>
          <a:p>
            <a:r>
              <a:rPr lang="en-CA" sz="2000" dirty="0" smtClean="0"/>
              <a:t>= 2048 x 1536 = 3,145,728</a:t>
            </a:r>
          </a:p>
          <a:p>
            <a:endParaRPr lang="en-CA" sz="2000" dirty="0" smtClean="0"/>
          </a:p>
          <a:p>
            <a:r>
              <a:rPr lang="en-CA" sz="2000" b="1" dirty="0" smtClean="0"/>
              <a:t>To change: </a:t>
            </a:r>
            <a:r>
              <a:rPr lang="en-CA" sz="2000" dirty="0" smtClean="0"/>
              <a:t>simply type new values</a:t>
            </a:r>
          </a:p>
          <a:p>
            <a:r>
              <a:rPr lang="en-CA" sz="2000" dirty="0" smtClean="0"/>
              <a:t>Remember when going from </a:t>
            </a:r>
            <a:br>
              <a:rPr lang="en-CA" sz="2000" dirty="0" smtClean="0"/>
            </a:br>
            <a:r>
              <a:rPr lang="en-CA" sz="2000" dirty="0" smtClean="0">
                <a:solidFill>
                  <a:srgbClr val="C00000"/>
                </a:solidFill>
              </a:rPr>
              <a:t>smaller  </a:t>
            </a:r>
            <a:r>
              <a:rPr lang="en-CA" sz="2000" dirty="0" smtClean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CA" sz="2000" dirty="0" smtClean="0">
                <a:solidFill>
                  <a:srgbClr val="C00000"/>
                </a:solidFill>
              </a:rPr>
              <a:t>larger dimensions</a:t>
            </a:r>
            <a:br>
              <a:rPr lang="en-CA" sz="2000" dirty="0" smtClean="0">
                <a:solidFill>
                  <a:srgbClr val="C00000"/>
                </a:solidFill>
              </a:rPr>
            </a:br>
            <a:r>
              <a:rPr lang="en-CA" sz="2000" dirty="0" smtClean="0">
                <a:solidFill>
                  <a:srgbClr val="C00000"/>
                </a:solidFill>
              </a:rPr>
              <a:t>you will get blurriness/</a:t>
            </a:r>
            <a:r>
              <a:rPr lang="en-CA" sz="2000" dirty="0" err="1" smtClean="0">
                <a:solidFill>
                  <a:srgbClr val="C00000"/>
                </a:solidFill>
              </a:rPr>
              <a:t>pixelation</a:t>
            </a:r>
            <a:endParaRPr lang="en-CA" sz="2000" dirty="0" smtClean="0">
              <a:solidFill>
                <a:srgbClr val="C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l="11977" t="6808" r="11026" b="50980"/>
          <a:stretch>
            <a:fillRect/>
          </a:stretch>
        </p:blipFill>
        <p:spPr bwMode="auto">
          <a:xfrm>
            <a:off x="6948917" y="764704"/>
            <a:ext cx="219508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4932040" y="2780928"/>
            <a:ext cx="302433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15316" t="49020" r="9399"/>
          <a:stretch>
            <a:fillRect/>
          </a:stretch>
        </p:blipFill>
        <p:spPr bwMode="auto">
          <a:xfrm>
            <a:off x="4572000" y="2492896"/>
            <a:ext cx="4572000" cy="409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4644008" y="2924944"/>
            <a:ext cx="4499992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851920" y="2420888"/>
            <a:ext cx="792088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08921"/>
            <a:ext cx="4572000" cy="41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79512" y="836712"/>
            <a:ext cx="684076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 smtClean="0">
                <a:solidFill>
                  <a:srgbClr val="C00000"/>
                </a:solidFill>
              </a:rPr>
              <a:t>Resizing:</a:t>
            </a:r>
            <a:r>
              <a:rPr lang="en-CA" sz="2400" b="1" dirty="0" smtClean="0">
                <a:solidFill>
                  <a:srgbClr val="C00000"/>
                </a:solidFill>
              </a:rPr>
              <a:t> (for </a:t>
            </a:r>
            <a:r>
              <a:rPr lang="en-CA" sz="2400" u="sng" dirty="0" smtClean="0">
                <a:solidFill>
                  <a:srgbClr val="C00000"/>
                </a:solidFill>
              </a:rPr>
              <a:t>printing</a:t>
            </a:r>
            <a:r>
              <a:rPr lang="en-CA" sz="2400" b="1" dirty="0" smtClean="0">
                <a:solidFill>
                  <a:srgbClr val="C00000"/>
                </a:solidFill>
              </a:rPr>
              <a:t>)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You are changing </a:t>
            </a:r>
            <a:r>
              <a:rPr lang="en-CA" sz="2400" b="1" dirty="0" smtClean="0"/>
              <a:t>how</a:t>
            </a:r>
            <a:r>
              <a:rPr lang="en-CA" sz="2200" dirty="0" smtClean="0"/>
              <a:t> this image will be printed...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You are not adjusting the # of pixels in the actual file</a:t>
            </a:r>
            <a:br>
              <a:rPr lang="en-CA" sz="2200" dirty="0" smtClean="0"/>
            </a:br>
            <a:r>
              <a:rPr lang="en-CA" sz="2200" dirty="0" smtClean="0"/>
              <a:t>- pixel dimension </a:t>
            </a:r>
            <a:r>
              <a:rPr lang="en-CA" sz="2200" u="sng" dirty="0" smtClean="0"/>
              <a:t>stays the same</a:t>
            </a:r>
            <a:r>
              <a:rPr lang="en-CA" sz="2200" dirty="0" smtClean="0"/>
              <a:t/>
            </a:r>
            <a:br>
              <a:rPr lang="en-CA" sz="2200" dirty="0" smtClean="0"/>
            </a:br>
            <a:r>
              <a:rPr lang="en-CA" sz="2200" dirty="0" smtClean="0"/>
              <a:t>- file size KB stays the same</a:t>
            </a:r>
            <a:endParaRPr lang="en-CA" dirty="0" smtClean="0"/>
          </a:p>
          <a:p>
            <a:pPr marL="176213" indent="-176213"/>
            <a:endParaRPr lang="en-CA" dirty="0" smtClean="0"/>
          </a:p>
          <a:p>
            <a:pPr marL="176213" indent="-176213">
              <a:buFont typeface="Arial" pitchFamily="34" charset="0"/>
              <a:buChar char="•"/>
            </a:pPr>
            <a:endParaRPr lang="en-CA" dirty="0" smtClean="0"/>
          </a:p>
          <a:p>
            <a:pPr marL="176213" indent="-176213">
              <a:buFont typeface="Arial" pitchFamily="34" charset="0"/>
              <a:buChar char="•"/>
            </a:pPr>
            <a:endParaRPr lang="en-CA" dirty="0" smtClean="0">
              <a:solidFill>
                <a:srgbClr val="C00000"/>
              </a:solidFill>
            </a:endParaRPr>
          </a:p>
          <a:p>
            <a:pPr marL="176213" indent="-176213">
              <a:buFont typeface="Arial" pitchFamily="34" charset="0"/>
              <a:buChar char="•"/>
            </a:pPr>
            <a:endParaRPr lang="en-CA" dirty="0" smtClean="0"/>
          </a:p>
          <a:p>
            <a:pPr marL="176213" indent="-176213"/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endParaRPr lang="en-CA" sz="2400" dirty="0" smtClean="0"/>
          </a:p>
          <a:p>
            <a:endParaRPr lang="en-CA" sz="2400" dirty="0"/>
          </a:p>
          <a:p>
            <a:endParaRPr lang="en-CA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79512" y="692696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Resizing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Images vs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en-CA" sz="2800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Resampling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79512" y="2996952"/>
            <a:ext cx="4248472" cy="34778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Document Size</a:t>
            </a:r>
            <a:r>
              <a:rPr lang="en-CA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sz="2400" b="1" dirty="0" smtClean="0">
                <a:solidFill>
                  <a:srgbClr val="FF0000"/>
                </a:solidFill>
              </a:rPr>
              <a:t>= printer</a:t>
            </a:r>
            <a:endParaRPr lang="en-CA" sz="2000" b="1" dirty="0" smtClean="0">
              <a:solidFill>
                <a:srgbClr val="FF0000"/>
              </a:solidFill>
            </a:endParaRPr>
          </a:p>
          <a:p>
            <a:r>
              <a:rPr lang="en-CA" sz="2000" dirty="0" smtClean="0"/>
              <a:t>width/height of our image in pixels</a:t>
            </a:r>
            <a:br>
              <a:rPr lang="en-CA" sz="2000" dirty="0" smtClean="0"/>
            </a:br>
            <a:endParaRPr lang="en-CA" sz="2000" dirty="0" smtClean="0"/>
          </a:p>
          <a:p>
            <a:r>
              <a:rPr lang="en-CA" sz="2000" dirty="0" smtClean="0"/>
              <a:t>For example when printed, it will be:</a:t>
            </a:r>
          </a:p>
          <a:p>
            <a:r>
              <a:rPr lang="en-CA" sz="2000" dirty="0" smtClean="0"/>
              <a:t>Width=28.444 inches</a:t>
            </a:r>
            <a:br>
              <a:rPr lang="en-CA" sz="2000" dirty="0" smtClean="0"/>
            </a:br>
            <a:r>
              <a:rPr lang="en-CA" sz="2000" dirty="0" smtClean="0"/>
              <a:t>Height =21.33</a:t>
            </a:r>
          </a:p>
          <a:p>
            <a:endParaRPr lang="en-CA" sz="2000" dirty="0" smtClean="0"/>
          </a:p>
          <a:p>
            <a:r>
              <a:rPr lang="en-CA" sz="2400" b="1" u="sng" dirty="0" smtClean="0"/>
              <a:t>Resolution</a:t>
            </a:r>
            <a:r>
              <a:rPr lang="en-CA" sz="2400" b="1" dirty="0" smtClean="0"/>
              <a:t> plays a big part in printing !!</a:t>
            </a:r>
            <a:r>
              <a:rPr lang="en-CA" sz="2400" dirty="0" smtClean="0"/>
              <a:t/>
            </a:r>
            <a:br>
              <a:rPr lang="en-CA" sz="2400" dirty="0" smtClean="0"/>
            </a:br>
            <a:r>
              <a:rPr lang="en-CA" sz="2400" dirty="0" smtClean="0"/>
              <a:t>In this case it is 72ppi</a:t>
            </a:r>
            <a:endParaRPr lang="en-CA" sz="20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11977" t="6808" r="11026" b="50980"/>
          <a:stretch>
            <a:fillRect/>
          </a:stretch>
        </p:blipFill>
        <p:spPr bwMode="auto">
          <a:xfrm>
            <a:off x="7262500" y="836712"/>
            <a:ext cx="188150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4355976" y="2564904"/>
            <a:ext cx="504056" cy="17281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716016" y="4221088"/>
            <a:ext cx="3600400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512" y="620688"/>
            <a:ext cx="87129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Resizing Images:  </a:t>
            </a:r>
            <a:r>
              <a:rPr lang="en-CA" sz="2000" b="1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CA" sz="2000" b="1" dirty="0" smtClean="0">
                <a:solidFill>
                  <a:srgbClr val="C00000"/>
                </a:solidFill>
              </a:rPr>
              <a:t>PRINTER</a:t>
            </a:r>
            <a:r>
              <a:rPr lang="en-CA" sz="2000" b="1" dirty="0" smtClean="0">
                <a:solidFill>
                  <a:schemeClr val="bg2">
                    <a:lumMod val="10000"/>
                  </a:schemeClr>
                </a:solidFill>
              </a:rPr>
              <a:t>)  </a:t>
            </a:r>
            <a:endParaRPr lang="en-CA" dirty="0" smtClean="0"/>
          </a:p>
          <a:p>
            <a:pPr marL="176213" indent="-176213"/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endParaRPr lang="en-CA" sz="2400" dirty="0" smtClean="0"/>
          </a:p>
          <a:p>
            <a:endParaRPr lang="en-CA" sz="2400" dirty="0"/>
          </a:p>
          <a:p>
            <a:endParaRPr lang="en-CA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51520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Resizing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Images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79512" y="1052736"/>
            <a:ext cx="89644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You must uncheck</a:t>
            </a:r>
            <a:r>
              <a:rPr lang="en-CA" sz="2000" b="1" dirty="0" smtClean="0">
                <a:solidFill>
                  <a:srgbClr val="C00000"/>
                </a:solidFill>
              </a:rPr>
              <a:t> Resample box</a:t>
            </a:r>
            <a:endParaRPr lang="en-CA" sz="2000" b="1" dirty="0" smtClean="0"/>
          </a:p>
          <a:p>
            <a:pPr marL="180975" indent="-180975">
              <a:buFont typeface="Arial" pitchFamily="34" charset="0"/>
              <a:buChar char="•"/>
            </a:pPr>
            <a:r>
              <a:rPr lang="en-CA" sz="2200" dirty="0" smtClean="0"/>
              <a:t>keeps the number of pixels in your image </a:t>
            </a:r>
            <a:r>
              <a:rPr lang="en-CA" sz="2200" u="sng" dirty="0" smtClean="0"/>
              <a:t>Resample box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200" dirty="0" smtClean="0"/>
              <a:t>by restricting you </a:t>
            </a:r>
            <a:r>
              <a:rPr lang="en-CA" sz="2200" b="1" dirty="0" smtClean="0">
                <a:solidFill>
                  <a:srgbClr val="6600FF"/>
                </a:solidFill>
              </a:rPr>
              <a:t>from changing the size </a:t>
            </a:r>
            <a:r>
              <a:rPr lang="en-CA" sz="2200" b="1" i="1" dirty="0" smtClean="0">
                <a:solidFill>
                  <a:srgbClr val="6600FF"/>
                </a:solidFill>
              </a:rPr>
              <a:t>(grayed out) </a:t>
            </a:r>
            <a:r>
              <a:rPr lang="en-CA" sz="2200" b="1" i="1" dirty="0" smtClean="0"/>
              <a:t>So pixel dimension does not change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200" dirty="0" smtClean="0"/>
              <a:t>Affects how large your image will print based on the </a:t>
            </a:r>
            <a:r>
              <a:rPr lang="en-CA" sz="2200" u="sng" dirty="0" smtClean="0"/>
              <a:t>resolution</a:t>
            </a:r>
            <a:r>
              <a:rPr lang="en-CA" sz="2200" dirty="0" smtClean="0"/>
              <a:t> value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200" b="1" dirty="0" smtClean="0">
                <a:solidFill>
                  <a:srgbClr val="C00000"/>
                </a:solidFill>
              </a:rPr>
              <a:t>Adjust the resolution value to get the right size printed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691680" y="6165304"/>
            <a:ext cx="1152128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12976"/>
            <a:ext cx="4420228" cy="364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169337"/>
            <a:ext cx="4572000" cy="368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4644008" y="6165304"/>
            <a:ext cx="388843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59632" y="6381328"/>
            <a:ext cx="3312368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19672" y="602128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When you uncheck</a:t>
            </a:r>
            <a:endParaRPr lang="en-CA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4716016" y="3501008"/>
            <a:ext cx="4427984" cy="1080120"/>
          </a:xfrm>
          <a:prstGeom prst="rect">
            <a:avLst/>
          </a:prstGeom>
          <a:noFill/>
          <a:ln w="57150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7504" y="548680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</a:rPr>
              <a:t>Resizing Images:  </a:t>
            </a:r>
            <a:r>
              <a:rPr lang="en-CA" sz="2000" b="1" dirty="0" smtClean="0">
                <a:solidFill>
                  <a:schemeClr val="bg2">
                    <a:lumMod val="10000"/>
                  </a:schemeClr>
                </a:solidFill>
              </a:rPr>
              <a:t>(Printer)</a:t>
            </a:r>
            <a:endParaRPr lang="en-CA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79512" y="548680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07504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Resizing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Images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0" y="1124744"/>
            <a:ext cx="6588224" cy="138499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Image Resolution and Print Quality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200" dirty="0" smtClean="0"/>
              <a:t>So you work with changing the </a:t>
            </a:r>
            <a:r>
              <a:rPr lang="en-CA" sz="2200" dirty="0" smtClean="0">
                <a:solidFill>
                  <a:srgbClr val="FF0000"/>
                </a:solidFill>
              </a:rPr>
              <a:t>Resolution value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200" dirty="0" smtClean="0"/>
              <a:t>It leaves the original pixel dimensions _________</a:t>
            </a:r>
          </a:p>
          <a:p>
            <a:pPr marL="180975" indent="-180975">
              <a:buFont typeface="Arial" pitchFamily="34" charset="0"/>
              <a:buChar char="•"/>
            </a:pPr>
            <a:endParaRPr lang="en-CA" sz="1600" b="1" dirty="0" smtClean="0"/>
          </a:p>
        </p:txBody>
      </p:sp>
      <p:pic>
        <p:nvPicPr>
          <p:cNvPr id="26626" name="Picture 2" descr="The horse photo as it may appear printed in low resolution. Image © 2009 Steve Patterson."/>
          <p:cNvPicPr>
            <a:picLocks noChangeAspect="1" noChangeArrowheads="1"/>
          </p:cNvPicPr>
          <p:nvPr/>
        </p:nvPicPr>
        <p:blipFill>
          <a:blip r:embed="rId3" cstate="print"/>
          <a:srcRect l="16563" r="29480" b="4763"/>
          <a:stretch>
            <a:fillRect/>
          </a:stretch>
        </p:blipFill>
        <p:spPr bwMode="auto">
          <a:xfrm>
            <a:off x="2987824" y="3086200"/>
            <a:ext cx="3096344" cy="3771800"/>
          </a:xfrm>
          <a:prstGeom prst="rect">
            <a:avLst/>
          </a:prstGeom>
          <a:noFill/>
        </p:spPr>
      </p:pic>
      <p:pic>
        <p:nvPicPr>
          <p:cNvPr id="26628" name="Picture 4" descr="A photo of a horse. Image © 2009 Steve Patterson."/>
          <p:cNvPicPr>
            <a:picLocks noChangeAspect="1" noChangeArrowheads="1"/>
          </p:cNvPicPr>
          <p:nvPr/>
        </p:nvPicPr>
        <p:blipFill>
          <a:blip r:embed="rId4" cstate="print"/>
          <a:srcRect l="18075" t="5040" r="32926" b="4241"/>
          <a:stretch>
            <a:fillRect/>
          </a:stretch>
        </p:blipFill>
        <p:spPr bwMode="auto">
          <a:xfrm>
            <a:off x="0" y="2969568"/>
            <a:ext cx="3024336" cy="3888432"/>
          </a:xfrm>
          <a:prstGeom prst="rect">
            <a:avLst/>
          </a:prstGeom>
          <a:noFill/>
        </p:spPr>
      </p:pic>
      <p:pic>
        <p:nvPicPr>
          <p:cNvPr id="26630" name="Picture 6" descr="Higher print resolutions mean higher print quality. Image © 2009 Steve Patterson."/>
          <p:cNvPicPr>
            <a:picLocks noChangeAspect="1" noChangeArrowheads="1"/>
          </p:cNvPicPr>
          <p:nvPr/>
        </p:nvPicPr>
        <p:blipFill>
          <a:blip r:embed="rId5" cstate="print"/>
          <a:srcRect l="18053" r="30043" b="4763"/>
          <a:stretch>
            <a:fillRect/>
          </a:stretch>
        </p:blipFill>
        <p:spPr bwMode="auto">
          <a:xfrm>
            <a:off x="6083415" y="3086200"/>
            <a:ext cx="3060585" cy="37718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95536" y="2564904"/>
            <a:ext cx="2376264" cy="707886"/>
          </a:xfrm>
          <a:prstGeom prst="rect">
            <a:avLst/>
          </a:prstGeom>
          <a:solidFill>
            <a:srgbClr val="FFE48F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Original on web</a:t>
            </a:r>
          </a:p>
          <a:p>
            <a:r>
              <a:rPr lang="en-CA" sz="2000" b="1" dirty="0" smtClean="0">
                <a:solidFill>
                  <a:srgbClr val="6600FF"/>
                </a:solidFill>
              </a:rPr>
              <a:t>1200 x 800px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2564904"/>
            <a:ext cx="2592288" cy="1323439"/>
          </a:xfrm>
          <a:prstGeom prst="rect">
            <a:avLst/>
          </a:prstGeom>
          <a:solidFill>
            <a:srgbClr val="FFE48F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Printed at </a:t>
            </a:r>
            <a:r>
              <a:rPr lang="en-CA" sz="2000" b="1" dirty="0" smtClean="0">
                <a:solidFill>
                  <a:srgbClr val="6600FF"/>
                </a:solidFill>
              </a:rPr>
              <a:t>72 </a:t>
            </a:r>
            <a:r>
              <a:rPr lang="en-CA" sz="2000" b="1" dirty="0" err="1" smtClean="0">
                <a:solidFill>
                  <a:srgbClr val="6600FF"/>
                </a:solidFill>
              </a:rPr>
              <a:t>ppi</a:t>
            </a:r>
            <a:endParaRPr lang="en-CA" sz="2000" b="1" dirty="0" smtClean="0">
              <a:solidFill>
                <a:srgbClr val="6600FF"/>
              </a:solidFill>
            </a:endParaRPr>
          </a:p>
          <a:p>
            <a:r>
              <a:rPr lang="en-CA" sz="2000" b="1" dirty="0" smtClean="0"/>
              <a:t>1200/72 = 16.6”</a:t>
            </a:r>
          </a:p>
          <a:p>
            <a:r>
              <a:rPr lang="en-CA" sz="2000" b="1" dirty="0" smtClean="0"/>
              <a:t>800/72= 11”</a:t>
            </a:r>
          </a:p>
          <a:p>
            <a:r>
              <a:rPr lang="en-CA" sz="2000" b="1" dirty="0" smtClean="0"/>
              <a:t>Prints </a:t>
            </a:r>
            <a:r>
              <a:rPr lang="en-CA" sz="2000" b="1" dirty="0" smtClean="0">
                <a:solidFill>
                  <a:srgbClr val="6600FF"/>
                </a:solidFill>
              </a:rPr>
              <a:t>16.6” x 11”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2200" y="2636912"/>
            <a:ext cx="2592288" cy="1323439"/>
          </a:xfrm>
          <a:prstGeom prst="rect">
            <a:avLst/>
          </a:prstGeom>
          <a:solidFill>
            <a:srgbClr val="FFE48F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Printed at </a:t>
            </a:r>
            <a:r>
              <a:rPr lang="en-CA" sz="2000" b="1" dirty="0" smtClean="0">
                <a:solidFill>
                  <a:srgbClr val="6600FF"/>
                </a:solidFill>
              </a:rPr>
              <a:t>600 </a:t>
            </a:r>
            <a:r>
              <a:rPr lang="en-CA" sz="2000" b="1" dirty="0" err="1" smtClean="0">
                <a:solidFill>
                  <a:srgbClr val="6600FF"/>
                </a:solidFill>
              </a:rPr>
              <a:t>ppi</a:t>
            </a:r>
            <a:endParaRPr lang="en-CA" sz="2000" b="1" dirty="0" smtClean="0">
              <a:solidFill>
                <a:srgbClr val="6600FF"/>
              </a:solidFill>
            </a:endParaRPr>
          </a:p>
          <a:p>
            <a:r>
              <a:rPr lang="en-CA" sz="2000" b="1" dirty="0" smtClean="0"/>
              <a:t>1200/600 = 2”</a:t>
            </a:r>
            <a:br>
              <a:rPr lang="en-CA" sz="2000" b="1" dirty="0" smtClean="0"/>
            </a:br>
            <a:r>
              <a:rPr lang="en-CA" sz="2000" b="1" dirty="0" smtClean="0"/>
              <a:t>800/600=1.3”</a:t>
            </a:r>
          </a:p>
          <a:p>
            <a:r>
              <a:rPr lang="en-CA" sz="2000" b="1" dirty="0" smtClean="0"/>
              <a:t>Prints at  </a:t>
            </a:r>
            <a:r>
              <a:rPr lang="en-CA" sz="2000" b="1" dirty="0" smtClean="0">
                <a:solidFill>
                  <a:srgbClr val="6600FF"/>
                </a:solidFill>
              </a:rPr>
              <a:t>2” x 1.3”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/>
          <a:srcRect l="4856" t="36117" r="19869"/>
          <a:stretch>
            <a:fillRect/>
          </a:stretch>
        </p:blipFill>
        <p:spPr bwMode="auto">
          <a:xfrm>
            <a:off x="6695728" y="332656"/>
            <a:ext cx="244827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Straight Arrow Connector 23"/>
          <p:cNvCxnSpPr/>
          <p:nvPr/>
        </p:nvCxnSpPr>
        <p:spPr>
          <a:xfrm flipV="1">
            <a:off x="6300192" y="1340768"/>
            <a:ext cx="504056" cy="36004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3528" y="692696"/>
            <a:ext cx="48245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</a:rPr>
              <a:t>Resizing Images:  </a:t>
            </a:r>
            <a: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  <a:t>(Printer)</a:t>
            </a:r>
            <a:endParaRPr lang="en-CA" sz="2000" dirty="0" smtClean="0"/>
          </a:p>
          <a:p>
            <a:r>
              <a:rPr lang="en-CA" sz="2400" dirty="0" smtClean="0"/>
              <a:t>Let’s look at how original size and resolution  affects the printed copy of the image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5536" y="692696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323528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Resizing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Images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395536" y="2564904"/>
          <a:ext cx="8136905" cy="376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728192"/>
                <a:gridCol w="1728192"/>
                <a:gridCol w="1512168"/>
                <a:gridCol w="1728193"/>
              </a:tblGrid>
              <a:tr h="614402">
                <a:tc>
                  <a:txBody>
                    <a:bodyPr/>
                    <a:lstStyle/>
                    <a:p>
                      <a:r>
                        <a:rPr lang="en-CA" sz="1600" dirty="0" smtClean="0"/>
                        <a:t>Camera</a:t>
                      </a:r>
                      <a:br>
                        <a:rPr lang="en-CA" sz="1600" dirty="0" smtClean="0"/>
                      </a:br>
                      <a:r>
                        <a:rPr lang="en-CA" sz="1600" dirty="0" smtClean="0"/>
                        <a:t>(megapixels)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Image Size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72ppi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300ppi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600ppi</a:t>
                      </a:r>
                      <a:endParaRPr lang="en-CA" dirty="0"/>
                    </a:p>
                  </a:txBody>
                  <a:tcPr/>
                </a:tc>
              </a:tr>
              <a:tr h="39343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1200 x 800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16.6 “ x</a:t>
                      </a:r>
                      <a:r>
                        <a:rPr lang="en-CA" baseline="0" dirty="0" smtClean="0"/>
                        <a:t> 11”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 x 2.6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  x 1.3</a:t>
                      </a:r>
                      <a:endParaRPr lang="en-CA" dirty="0"/>
                    </a:p>
                  </a:txBody>
                  <a:tcPr/>
                </a:tc>
              </a:tr>
              <a:tr h="39343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1600 x 1200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22”  x  16.6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5.3 x 4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2.6  x 2</a:t>
                      </a:r>
                      <a:endParaRPr lang="en-CA" dirty="0"/>
                    </a:p>
                  </a:txBody>
                  <a:tcPr/>
                </a:tc>
              </a:tr>
              <a:tr h="39343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2048 x 1536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28.4 x  21.3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6.8 x 5.2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3.4 x 2.6</a:t>
                      </a:r>
                      <a:endParaRPr lang="en-CA" dirty="0"/>
                    </a:p>
                  </a:txBody>
                  <a:tcPr/>
                </a:tc>
              </a:tr>
              <a:tr h="39343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3032 x 2008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42.1 x  27.9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10.1 x  6.7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5.1 x 3.3</a:t>
                      </a:r>
                      <a:endParaRPr lang="en-CA" dirty="0"/>
                    </a:p>
                  </a:txBody>
                  <a:tcPr/>
                </a:tc>
              </a:tr>
              <a:tr h="39343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3264</a:t>
                      </a:r>
                      <a:r>
                        <a:rPr lang="en-CA" baseline="0" dirty="0" smtClean="0"/>
                        <a:t> x 4448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45.3 x 61.7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10.9 x 14.8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5.4 x 7.4</a:t>
                      </a:r>
                      <a:endParaRPr lang="en-CA" dirty="0"/>
                    </a:p>
                  </a:txBody>
                  <a:tcPr/>
                </a:tc>
              </a:tr>
              <a:tr h="39343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4064 x 2704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56.6 x 37.5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13.54 x 9.1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6.7 x  4.5</a:t>
                      </a:r>
                      <a:endParaRPr lang="en-CA" dirty="0"/>
                    </a:p>
                  </a:txBody>
                  <a:tcPr/>
                </a:tc>
              </a:tr>
              <a:tr h="393433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36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7200 x 4800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100” x 66.6”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24 x 16”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12 x 8</a:t>
                      </a:r>
                      <a:endParaRPr lang="en-CA" dirty="0"/>
                    </a:p>
                  </a:txBody>
                  <a:tcPr/>
                </a:tc>
              </a:tr>
              <a:tr h="39343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591272" y="6550223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hlinkClick r:id="rId3"/>
              </a:rPr>
              <a:t>http://www.bhphotovideo.com/FrameWork/charts/resolutionChartPopup.html</a:t>
            </a:r>
            <a:endParaRPr lang="en-CA" sz="1400" dirty="0" smtClean="0"/>
          </a:p>
          <a:p>
            <a:endParaRPr lang="en-CA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580112" y="908720"/>
            <a:ext cx="3168352" cy="212365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Trend:</a:t>
            </a:r>
            <a:r>
              <a:rPr lang="en-CA" sz="2000" b="1" dirty="0" smtClean="0"/>
              <a:t> </a:t>
            </a:r>
          </a:p>
          <a:p>
            <a:r>
              <a:rPr lang="en-CA" dirty="0" smtClean="0"/>
              <a:t> </a:t>
            </a:r>
            <a:r>
              <a:rPr lang="en-CA" u="sng" dirty="0" smtClean="0"/>
              <a:t>For any given image a lower resolution (7 </a:t>
            </a:r>
            <a:r>
              <a:rPr lang="en-CA" u="sng" dirty="0" err="1" smtClean="0"/>
              <a:t>ppi</a:t>
            </a:r>
            <a:r>
              <a:rPr lang="en-CA" u="sng" dirty="0" smtClean="0"/>
              <a:t>) will print bigger than a higher resolution (300 or 600 </a:t>
            </a:r>
            <a:r>
              <a:rPr lang="en-CA" u="sng" dirty="0" err="1" smtClean="0"/>
              <a:t>ppi</a:t>
            </a:r>
            <a:r>
              <a:rPr lang="en-CA" u="sng" dirty="0" smtClean="0"/>
              <a:t>)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32" name="Rectangle 31"/>
          <p:cNvSpPr/>
          <p:nvPr/>
        </p:nvSpPr>
        <p:spPr>
          <a:xfrm>
            <a:off x="1907704" y="3212976"/>
            <a:ext cx="66967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1835696" y="4437112"/>
            <a:ext cx="66967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215 Megapixels Chart - The Origin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86647"/>
            <a:ext cx="8172400" cy="547135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195736" y="6627167"/>
            <a:ext cx="388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>
                <a:hlinkClick r:id="rId3"/>
              </a:rPr>
              <a:t>http://www.design215.com/toolbox/megapixels.php</a:t>
            </a:r>
            <a:endParaRPr lang="en-CA" sz="1200" dirty="0" smtClean="0"/>
          </a:p>
          <a:p>
            <a:endParaRPr lang="en-CA" sz="12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Each colored box represents a certain number of megapixels. The numbers along the top and left side are print dimensions in inches at </a:t>
            </a:r>
            <a:r>
              <a:rPr lang="en-CA" sz="2400" b="1" dirty="0" smtClean="0"/>
              <a:t>300ppi</a:t>
            </a:r>
            <a:r>
              <a:rPr lang="en-CA" dirty="0" smtClean="0"/>
              <a:t> </a:t>
            </a:r>
            <a:br>
              <a:rPr lang="en-CA" dirty="0" smtClean="0"/>
            </a:br>
            <a:r>
              <a:rPr lang="en-CA" dirty="0" smtClean="0"/>
              <a:t>Most books and magazines require </a:t>
            </a:r>
            <a:r>
              <a:rPr lang="en-CA" b="1" dirty="0" smtClean="0">
                <a:solidFill>
                  <a:srgbClr val="C00000"/>
                </a:solidFill>
              </a:rPr>
              <a:t>300ppi for photo quality</a:t>
            </a:r>
            <a:r>
              <a:rPr lang="en-CA" dirty="0" smtClean="0"/>
              <a:t>. For example, the chart shows that you can make a 5" x 7" photo quality print from a 3 megapixel camera.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395536" y="1700808"/>
            <a:ext cx="1872208" cy="13681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 r="24976"/>
          <a:stretch>
            <a:fillRect/>
          </a:stretch>
        </p:blipFill>
        <p:spPr bwMode="auto">
          <a:xfrm>
            <a:off x="7236296" y="1628800"/>
            <a:ext cx="1907704" cy="443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520" y="764704"/>
            <a:ext cx="828092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</a:rPr>
              <a:t>Resizing Images:  </a:t>
            </a:r>
            <a:r>
              <a:rPr lang="en-CA" sz="2000" b="1" dirty="0" smtClean="0">
                <a:solidFill>
                  <a:schemeClr val="bg2">
                    <a:lumMod val="10000"/>
                  </a:schemeClr>
                </a:solidFill>
              </a:rPr>
              <a:t>(Printer)</a:t>
            </a:r>
          </a:p>
          <a:p>
            <a:endParaRPr lang="en-CA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5536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323528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Resizing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Images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323528" y="1556792"/>
            <a:ext cx="5832648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QUESTION: </a:t>
            </a:r>
            <a:r>
              <a:rPr lang="en-CA" sz="2000" b="1" dirty="0" smtClean="0"/>
              <a:t>What if you want a print size of 16.6 x 11 AND clear in quality?</a:t>
            </a:r>
          </a:p>
          <a:p>
            <a:endParaRPr lang="en-CA" sz="2000" b="1" dirty="0" smtClean="0"/>
          </a:p>
          <a:p>
            <a:endParaRPr lang="en-CA" sz="2000" b="1" dirty="0" smtClean="0"/>
          </a:p>
          <a:p>
            <a:r>
              <a:rPr lang="en-CA" sz="2000" b="1" dirty="0" smtClean="0">
                <a:solidFill>
                  <a:srgbClr val="C00000"/>
                </a:solidFill>
              </a:rPr>
              <a:t>SOLUTION: </a:t>
            </a:r>
            <a:br>
              <a:rPr lang="en-CA" sz="2000" b="1" dirty="0" smtClean="0">
                <a:solidFill>
                  <a:srgbClr val="C00000"/>
                </a:solidFill>
              </a:rPr>
            </a:br>
            <a:endParaRPr lang="en-CA" sz="2000" b="1" dirty="0" smtClean="0">
              <a:solidFill>
                <a:srgbClr val="C00000"/>
              </a:solidFill>
            </a:endParaRPr>
          </a:p>
          <a:p>
            <a:endParaRPr lang="en-CA" b="1" dirty="0" smtClean="0"/>
          </a:p>
          <a:p>
            <a:pPr marL="180975" indent="-180975">
              <a:buFont typeface="Arial" pitchFamily="34" charset="0"/>
              <a:buChar char="•"/>
            </a:pPr>
            <a:endParaRPr lang="en-CA" b="1" dirty="0" smtClean="0"/>
          </a:p>
          <a:p>
            <a:pPr marL="180975" indent="-180975">
              <a:buFont typeface="Arial" pitchFamily="34" charset="0"/>
              <a:buChar char="•"/>
            </a:pPr>
            <a:endParaRPr lang="en-CA" b="1" dirty="0" smtClean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444208" y="5661248"/>
            <a:ext cx="79208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 r="24976"/>
          <a:stretch>
            <a:fillRect/>
          </a:stretch>
        </p:blipFill>
        <p:spPr bwMode="auto">
          <a:xfrm>
            <a:off x="7236296" y="1700808"/>
            <a:ext cx="1907704" cy="443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https://encrypted-tbn2.gstatic.com/images?q=tbn:ANd9GcR47u9Q5dC5JxQ7H5b9yRqQPwHmNG3imTE7_FE3doVjWITt5Jw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69469" y="0"/>
            <a:ext cx="2174531" cy="162880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467544" y="3212976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hlinkClick r:id="rId5"/>
              </a:rPr>
              <a:t>http://www.bhphotovideo.com/FrameWork/charts/resolutionChartPopup.html</a:t>
            </a:r>
            <a:endParaRPr lang="en-CA" sz="1400" dirty="0" smtClean="0"/>
          </a:p>
          <a:p>
            <a:endParaRPr lang="en-CA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692696"/>
            <a:ext cx="8229600" cy="252028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CA" dirty="0" smtClean="0">
                <a:solidFill>
                  <a:srgbClr val="C00000"/>
                </a:solidFill>
              </a:rPr>
              <a:t>Now Let’s look at</a:t>
            </a:r>
          </a:p>
          <a:p>
            <a:pPr algn="ctr">
              <a:buNone/>
            </a:pPr>
            <a:r>
              <a:rPr lang="en-CA" dirty="0" smtClean="0">
                <a:solidFill>
                  <a:srgbClr val="C00000"/>
                </a:solidFill>
              </a:rPr>
              <a:t> </a:t>
            </a:r>
            <a:r>
              <a:rPr lang="en-CA" sz="4400" b="1" dirty="0" err="1" smtClean="0">
                <a:solidFill>
                  <a:srgbClr val="C00000"/>
                </a:solidFill>
              </a:rPr>
              <a:t>Resampling</a:t>
            </a:r>
            <a:r>
              <a:rPr lang="en-CA" sz="4400" b="1" dirty="0" smtClean="0">
                <a:solidFill>
                  <a:srgbClr val="C00000"/>
                </a:solidFill>
              </a:rPr>
              <a:t> </a:t>
            </a:r>
            <a:endParaRPr lang="en-CA" b="1" dirty="0" smtClean="0">
              <a:solidFill>
                <a:srgbClr val="C00000"/>
              </a:solidFill>
            </a:endParaRPr>
          </a:p>
          <a:p>
            <a:pPr algn="ctr">
              <a:buNone/>
            </a:pPr>
            <a:endParaRPr lang="en-CA" dirty="0" smtClean="0"/>
          </a:p>
          <a:p>
            <a:pPr algn="ctr">
              <a:buNone/>
            </a:pPr>
            <a:r>
              <a:rPr lang="en-CA" dirty="0" smtClean="0"/>
              <a:t>What am I really adjusting? </a:t>
            </a:r>
            <a:endParaRPr lang="en-C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1977" t="6808" r="11026" b="50980"/>
          <a:stretch>
            <a:fillRect/>
          </a:stretch>
        </p:blipFill>
        <p:spPr bwMode="auto">
          <a:xfrm>
            <a:off x="1259632" y="3861048"/>
            <a:ext cx="219508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1977" t="6808" r="11026" b="50980"/>
          <a:stretch>
            <a:fillRect/>
          </a:stretch>
        </p:blipFill>
        <p:spPr bwMode="auto">
          <a:xfrm>
            <a:off x="4499992" y="3356992"/>
            <a:ext cx="428563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3419872" y="4653136"/>
            <a:ext cx="1368152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512" y="764704"/>
            <a:ext cx="7992888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err="1" smtClean="0">
                <a:solidFill>
                  <a:srgbClr val="C00000"/>
                </a:solidFill>
              </a:rPr>
              <a:t>Resampling</a:t>
            </a:r>
            <a:r>
              <a:rPr lang="en-CA" sz="2800" b="1" dirty="0" smtClean="0">
                <a:solidFill>
                  <a:srgbClr val="C00000"/>
                </a:solidFill>
              </a:rPr>
              <a:t> Images:  </a:t>
            </a:r>
            <a:r>
              <a:rPr lang="en-CA" sz="2800" b="1" dirty="0" smtClean="0">
                <a:solidFill>
                  <a:schemeClr val="bg2">
                    <a:lumMod val="10000"/>
                  </a:schemeClr>
                </a:solidFill>
              </a:rPr>
              <a:t>(Web )  </a:t>
            </a:r>
            <a:endParaRPr lang="en-CA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176213" indent="-176213">
              <a:buFont typeface="Arial" pitchFamily="34" charset="0"/>
              <a:buChar char="•"/>
            </a:pPr>
            <a:endParaRPr lang="en-CA" dirty="0" smtClean="0"/>
          </a:p>
          <a:p>
            <a:pPr marL="176213" indent="-176213"/>
            <a:endParaRPr lang="en-CA" dirty="0" smtClean="0"/>
          </a:p>
          <a:p>
            <a:pPr marL="176213" indent="-176213">
              <a:buFont typeface="Arial" pitchFamily="34" charset="0"/>
              <a:buChar char="•"/>
            </a:pPr>
            <a:endParaRPr lang="en-CA" dirty="0" smtClean="0"/>
          </a:p>
          <a:p>
            <a:pPr marL="176213" indent="-176213">
              <a:buFont typeface="Arial" pitchFamily="34" charset="0"/>
              <a:buChar char="•"/>
            </a:pPr>
            <a:endParaRPr lang="en-CA" dirty="0" smtClean="0">
              <a:solidFill>
                <a:srgbClr val="C00000"/>
              </a:solidFill>
            </a:endParaRPr>
          </a:p>
          <a:p>
            <a:pPr marL="176213" indent="-176213">
              <a:buFont typeface="Arial" pitchFamily="34" charset="0"/>
              <a:buChar char="•"/>
            </a:pPr>
            <a:endParaRPr lang="en-CA" dirty="0" smtClean="0"/>
          </a:p>
          <a:p>
            <a:pPr marL="176213" indent="-176213"/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endParaRPr lang="en-CA" sz="2400" dirty="0" smtClean="0"/>
          </a:p>
          <a:p>
            <a:endParaRPr lang="en-CA" sz="2400" dirty="0"/>
          </a:p>
          <a:p>
            <a:endParaRPr lang="en-CA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5536" y="692696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323528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kumimoji="0" lang="en-CA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Resampling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Images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79512" y="1196752"/>
            <a:ext cx="64087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You are changing the </a:t>
            </a:r>
            <a:r>
              <a:rPr lang="en-CA" sz="2800" b="1" dirty="0" smtClean="0">
                <a:solidFill>
                  <a:srgbClr val="6600FF"/>
                </a:solidFill>
              </a:rPr>
              <a:t>Pixel Dimensions</a:t>
            </a:r>
            <a:endParaRPr lang="en-CA" sz="2400" b="1" dirty="0" smtClean="0">
              <a:solidFill>
                <a:srgbClr val="6600FF"/>
              </a:solidFill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en-CA" sz="2400" dirty="0" smtClean="0"/>
              <a:t>Selecting </a:t>
            </a:r>
            <a:r>
              <a:rPr lang="en-CA" sz="2400" b="1" dirty="0" smtClean="0"/>
              <a:t>Image&gt; Size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400" dirty="0" smtClean="0"/>
              <a:t>Change width/height of our image in pixels</a:t>
            </a:r>
            <a:br>
              <a:rPr lang="en-CA" sz="2400" dirty="0" smtClean="0"/>
            </a:br>
            <a:r>
              <a:rPr lang="en-CA" sz="2400" b="1" dirty="0" smtClean="0">
                <a:solidFill>
                  <a:srgbClr val="6600FF"/>
                </a:solidFill>
              </a:rPr>
              <a:t>2048 x 1536</a:t>
            </a:r>
            <a:r>
              <a:rPr lang="en-CA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-CA" sz="2400" dirty="0" smtClean="0">
                <a:sym typeface="Wingdings" pitchFamily="2" charset="2"/>
              </a:rPr>
              <a:t></a:t>
            </a:r>
            <a:r>
              <a:rPr lang="en-CA" sz="2400" dirty="0" smtClean="0"/>
              <a:t> </a:t>
            </a:r>
            <a:r>
              <a:rPr lang="en-CA" sz="2400" b="1" dirty="0" smtClean="0">
                <a:solidFill>
                  <a:srgbClr val="6600FF"/>
                </a:solidFill>
              </a:rPr>
              <a:t>800 x 600   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000" dirty="0" smtClean="0"/>
              <a:t>Notice document size changes  as well</a:t>
            </a:r>
          </a:p>
          <a:p>
            <a:pPr marL="182563" indent="-182563"/>
            <a:endParaRPr lang="en-CA" dirty="0"/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401616"/>
            <a:ext cx="419146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251520" y="3429000"/>
            <a:ext cx="504056" cy="7200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873" y="3386708"/>
            <a:ext cx="3959599" cy="347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ectangle 41"/>
          <p:cNvSpPr/>
          <p:nvPr/>
        </p:nvSpPr>
        <p:spPr>
          <a:xfrm>
            <a:off x="395536" y="3717032"/>
            <a:ext cx="3096344" cy="9361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 42"/>
          <p:cNvSpPr/>
          <p:nvPr/>
        </p:nvSpPr>
        <p:spPr>
          <a:xfrm>
            <a:off x="4932040" y="3645024"/>
            <a:ext cx="2952328" cy="9361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395536" y="5877272"/>
            <a:ext cx="3456384" cy="980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9552" y="4653136"/>
            <a:ext cx="0" cy="1152128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60232" y="836712"/>
            <a:ext cx="2483768" cy="2308324"/>
          </a:xfrm>
          <a:prstGeom prst="rect">
            <a:avLst/>
          </a:prstGeom>
          <a:solidFill>
            <a:srgbClr val="FFE48F"/>
          </a:solidFill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Must check off </a:t>
            </a:r>
          </a:p>
          <a:p>
            <a:pPr marL="274638" indent="-274638">
              <a:buSzPct val="118000"/>
              <a:buFont typeface="Wingdings" pitchFamily="2" charset="2"/>
              <a:buChar char="ü"/>
            </a:pPr>
            <a:r>
              <a:rPr lang="en-CA" sz="2400" dirty="0" smtClean="0"/>
              <a:t>Resample</a:t>
            </a:r>
          </a:p>
          <a:p>
            <a:pPr marL="274638" indent="-274638">
              <a:buSzPct val="118000"/>
              <a:buFont typeface="Wingdings" pitchFamily="2" charset="2"/>
              <a:buChar char="ü"/>
            </a:pPr>
            <a:r>
              <a:rPr lang="en-CA" sz="2400" dirty="0" smtClean="0"/>
              <a:t>Affecting the </a:t>
            </a:r>
            <a:r>
              <a:rPr lang="en-CA" sz="2400" u="sng" dirty="0" smtClean="0">
                <a:solidFill>
                  <a:srgbClr val="C00000"/>
                </a:solidFill>
              </a:rPr>
              <a:t>physical</a:t>
            </a:r>
            <a:r>
              <a:rPr lang="en-CA" sz="2400" dirty="0" smtClean="0"/>
              <a:t> dimensions of the image</a:t>
            </a:r>
            <a:endParaRPr lang="en-CA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63888" y="5229200"/>
            <a:ext cx="144016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5616" y="908720"/>
            <a:ext cx="51125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 smtClean="0">
                <a:solidFill>
                  <a:srgbClr val="C00000"/>
                </a:solidFill>
              </a:rPr>
              <a:t>So what does </a:t>
            </a:r>
            <a:r>
              <a:rPr lang="en-CA" sz="2400" b="1" dirty="0" err="1" smtClean="0">
                <a:solidFill>
                  <a:srgbClr val="C00000"/>
                </a:solidFill>
              </a:rPr>
              <a:t>Resampling</a:t>
            </a:r>
            <a:r>
              <a:rPr lang="en-CA" sz="2400" b="1" dirty="0" smtClean="0">
                <a:solidFill>
                  <a:srgbClr val="C00000"/>
                </a:solidFill>
              </a:rPr>
              <a:t> Mean?</a:t>
            </a:r>
          </a:p>
          <a:p>
            <a:pPr algn="ctr"/>
            <a:r>
              <a:rPr lang="en-CA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Physically</a:t>
            </a:r>
            <a:r>
              <a:rPr lang="en-CA" sz="2400" b="1" dirty="0" smtClean="0"/>
              <a:t> changes the number of pixels in your image</a:t>
            </a:r>
            <a:r>
              <a:rPr lang="en-CA" sz="2000" b="1" dirty="0" smtClean="0"/>
              <a:t/>
            </a:r>
            <a:br>
              <a:rPr lang="en-CA" sz="2000" b="1" dirty="0" smtClean="0"/>
            </a:br>
            <a:endParaRPr lang="en-CA" sz="20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23528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323528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lang="en-CA" sz="24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Resampling</a:t>
            </a: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Images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076056" y="2996952"/>
            <a:ext cx="406794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Arial" pitchFamily="34" charset="0"/>
              <a:buChar char="•"/>
            </a:pPr>
            <a:r>
              <a:rPr lang="en-CA" sz="2400" b="1" dirty="0" err="1" smtClean="0">
                <a:solidFill>
                  <a:srgbClr val="C00000"/>
                </a:solidFill>
              </a:rPr>
              <a:t>Upsampling</a:t>
            </a:r>
            <a:r>
              <a:rPr lang="en-CA" sz="2400" b="1" dirty="0" smtClean="0">
                <a:solidFill>
                  <a:srgbClr val="C00000"/>
                </a:solidFill>
              </a:rPr>
              <a:t>: </a:t>
            </a:r>
            <a:r>
              <a:rPr lang="en-CA" sz="2000" dirty="0" smtClean="0">
                <a:solidFill>
                  <a:srgbClr val="C00000"/>
                </a:solidFill>
              </a:rPr>
              <a:t/>
            </a:r>
            <a:br>
              <a:rPr lang="en-CA" sz="2000" dirty="0" smtClean="0">
                <a:solidFill>
                  <a:srgbClr val="C00000"/>
                </a:solidFill>
              </a:rPr>
            </a:br>
            <a:r>
              <a:rPr lang="en-CA" sz="2400" dirty="0" smtClean="0">
                <a:solidFill>
                  <a:srgbClr val="C00000"/>
                </a:solidFill>
              </a:rPr>
              <a:t>Scaling it up: </a:t>
            </a:r>
            <a:r>
              <a:rPr lang="en-CA" sz="2000" dirty="0" smtClean="0">
                <a:solidFill>
                  <a:srgbClr val="C00000"/>
                </a:solidFill>
              </a:rPr>
              <a:t/>
            </a:r>
            <a:br>
              <a:rPr lang="en-CA" sz="2000" dirty="0" smtClean="0">
                <a:solidFill>
                  <a:srgbClr val="C00000"/>
                </a:solidFill>
              </a:rPr>
            </a:br>
            <a:r>
              <a:rPr lang="en-CA" sz="2000" dirty="0" smtClean="0">
                <a:solidFill>
                  <a:srgbClr val="C00000"/>
                </a:solidFill>
              </a:rPr>
              <a:t> </a:t>
            </a:r>
            <a:r>
              <a:rPr lang="en-CA" sz="2400" dirty="0" smtClean="0"/>
              <a:t>Adding pixels through a technique called </a:t>
            </a:r>
            <a:r>
              <a:rPr lang="en-CA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</a:t>
            </a:r>
            <a:r>
              <a:rPr lang="en-CA" sz="24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interpolation</a:t>
            </a:r>
            <a:r>
              <a:rPr lang="en-CA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”</a:t>
            </a:r>
            <a:r>
              <a:rPr lang="en-CA" sz="2400" dirty="0" smtClean="0"/>
              <a:t/>
            </a:r>
            <a:br>
              <a:rPr lang="en-CA" sz="2400" dirty="0" smtClean="0"/>
            </a:br>
            <a:endParaRPr lang="en-CA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39552" y="2996952"/>
            <a:ext cx="460851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Arial" pitchFamily="34" charset="0"/>
              <a:buChar char="•"/>
            </a:pPr>
            <a:r>
              <a:rPr lang="en-CA" sz="2400" b="1" dirty="0" err="1" smtClean="0">
                <a:solidFill>
                  <a:srgbClr val="C00000"/>
                </a:solidFill>
              </a:rPr>
              <a:t>Downsampling</a:t>
            </a:r>
            <a:r>
              <a:rPr lang="en-CA" sz="2400" b="1" dirty="0" smtClean="0">
                <a:solidFill>
                  <a:srgbClr val="C00000"/>
                </a:solidFill>
              </a:rPr>
              <a:t>: </a:t>
            </a:r>
            <a:r>
              <a:rPr lang="en-CA" sz="2000" dirty="0" smtClean="0">
                <a:solidFill>
                  <a:srgbClr val="C00000"/>
                </a:solidFill>
              </a:rPr>
              <a:t/>
            </a:r>
            <a:br>
              <a:rPr lang="en-CA" sz="2000" dirty="0" smtClean="0">
                <a:solidFill>
                  <a:srgbClr val="C00000"/>
                </a:solidFill>
              </a:rPr>
            </a:br>
            <a:r>
              <a:rPr lang="en-CA" sz="2400" dirty="0" smtClean="0">
                <a:solidFill>
                  <a:srgbClr val="C00000"/>
                </a:solidFill>
              </a:rPr>
              <a:t>Scaling  it down: </a:t>
            </a:r>
            <a:br>
              <a:rPr lang="en-CA" sz="2400" dirty="0" smtClean="0">
                <a:solidFill>
                  <a:srgbClr val="C00000"/>
                </a:solidFill>
              </a:rPr>
            </a:br>
            <a:r>
              <a:rPr lang="en-CA" sz="2400" dirty="0" smtClean="0"/>
              <a:t>Eliminating pixels and therefore deleting information and detail from your image Technique called </a:t>
            </a:r>
            <a:br>
              <a:rPr lang="en-CA" sz="2400" dirty="0" smtClean="0"/>
            </a:br>
            <a:r>
              <a:rPr lang="en-CA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</a:t>
            </a:r>
            <a:r>
              <a:rPr lang="en-CA" sz="24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decimation</a:t>
            </a:r>
            <a:r>
              <a:rPr lang="en-CA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”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</p:txBody>
      </p:sp>
      <p:pic>
        <p:nvPicPr>
          <p:cNvPr id="24" name="Picture 2" descr="[Credit: ©istockphoto.com/DOUGBERRY Image #10948766]"/>
          <p:cNvPicPr>
            <a:picLocks noChangeAspect="1" noChangeArrowheads="1"/>
          </p:cNvPicPr>
          <p:nvPr/>
        </p:nvPicPr>
        <p:blipFill>
          <a:blip r:embed="rId2" cstate="print"/>
          <a:srcRect t="5141" b="7297"/>
          <a:stretch>
            <a:fillRect/>
          </a:stretch>
        </p:blipFill>
        <p:spPr bwMode="auto">
          <a:xfrm>
            <a:off x="7020272" y="692696"/>
            <a:ext cx="1881569" cy="1872208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 flipH="1">
            <a:off x="2627784" y="2132856"/>
            <a:ext cx="1152128" cy="864096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067944" y="2132856"/>
            <a:ext cx="1368152" cy="792088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8614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en-CA" sz="27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Topic Overview</a:t>
            </a:r>
            <a:endParaRPr lang="en-CA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2008" y="764704"/>
            <a:ext cx="5724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2400" dirty="0" smtClean="0"/>
          </a:p>
          <a:p>
            <a:endParaRPr lang="en-CA" sz="2400" dirty="0" smtClean="0"/>
          </a:p>
        </p:txBody>
      </p:sp>
      <p:pic>
        <p:nvPicPr>
          <p:cNvPr id="49154" name="Picture 2" descr="photoshop-cartoon-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764704"/>
            <a:ext cx="3357846" cy="439248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300192" y="5229200"/>
            <a:ext cx="23762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/>
              <a:t>Watch this clip!</a:t>
            </a:r>
          </a:p>
          <a:p>
            <a:r>
              <a:rPr lang="en-CA" sz="1400" dirty="0" smtClean="0">
                <a:hlinkClick r:id="rId3"/>
              </a:rPr>
              <a:t>http://www.youtube.com/watch?v=csHGXRbuM8M</a:t>
            </a:r>
            <a:endParaRPr lang="en-CA" sz="14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23528" y="836712"/>
            <a:ext cx="5184576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en-CA" sz="2800" b="1" dirty="0" smtClean="0">
                <a:solidFill>
                  <a:srgbClr val="C00000"/>
                </a:solidFill>
              </a:rPr>
              <a:t>Images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Resizing </a:t>
            </a:r>
            <a:r>
              <a:rPr lang="en-CA" sz="2200" dirty="0" err="1" smtClean="0"/>
              <a:t>vs</a:t>
            </a:r>
            <a:r>
              <a:rPr lang="en-CA" sz="2200" dirty="0" smtClean="0"/>
              <a:t>  </a:t>
            </a:r>
            <a:r>
              <a:rPr lang="en-CA" sz="2200" dirty="0" err="1" smtClean="0"/>
              <a:t>Resampling</a:t>
            </a: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Selection Tools revisited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Clip Mask from Text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How to draw a Path: how to draw and edit it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Creating a Type Path:  Distributing Text to follow a Path or a Shape</a:t>
            </a:r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Photo Correction Techniques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200" dirty="0" smtClean="0"/>
              <a:t>Clone Stamp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200" dirty="0" smtClean="0"/>
              <a:t>Spot Healing Brush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200" dirty="0" smtClean="0"/>
              <a:t>Content Aware Patch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520" y="908720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How does Decimation and Interpolation work?</a:t>
            </a:r>
            <a:endParaRPr lang="en-CA" sz="2000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23528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323528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lang="en-CA" sz="24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Resampling</a:t>
            </a: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Images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23528" y="4052098"/>
            <a:ext cx="727280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/>
            <a:r>
              <a:rPr lang="en-CA" sz="2400" b="1" dirty="0" err="1" smtClean="0">
                <a:solidFill>
                  <a:srgbClr val="C00000"/>
                </a:solidFill>
              </a:rPr>
              <a:t>Upscaling</a:t>
            </a:r>
            <a:r>
              <a:rPr lang="en-CA" sz="2400" b="1" dirty="0" smtClean="0">
                <a:solidFill>
                  <a:srgbClr val="C00000"/>
                </a:solidFill>
              </a:rPr>
              <a:t> </a:t>
            </a:r>
          </a:p>
          <a:p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does Interpolation work? 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Photoshop analyzes the colors of the original pixels and </a:t>
            </a:r>
            <a:r>
              <a:rPr lang="en-CA" sz="2200" b="1" dirty="0" smtClean="0"/>
              <a:t>“</a:t>
            </a:r>
            <a:r>
              <a:rPr lang="en-CA" sz="2200" b="1" u="sng" dirty="0" smtClean="0"/>
              <a:t>manufactures</a:t>
            </a:r>
            <a:r>
              <a:rPr lang="en-CA" sz="2200" b="1" dirty="0" smtClean="0"/>
              <a:t>” </a:t>
            </a:r>
            <a:r>
              <a:rPr lang="en-CA" sz="2200" dirty="0" smtClean="0"/>
              <a:t>new pixels which are then added to the existing ones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b="1" dirty="0" smtClean="0"/>
              <a:t>Guesses the values </a:t>
            </a:r>
            <a:r>
              <a:rPr lang="en-CA" sz="2000" b="1" dirty="0" smtClean="0"/>
              <a:t>of the unknown pixels</a:t>
            </a:r>
            <a:endParaRPr lang="en-CA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323528" y="1556792"/>
            <a:ext cx="770485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/>
            <a:r>
              <a:rPr lang="en-CA" sz="2400" b="1" dirty="0" smtClean="0">
                <a:solidFill>
                  <a:srgbClr val="C00000"/>
                </a:solidFill>
              </a:rPr>
              <a:t>Downscaling</a:t>
            </a:r>
          </a:p>
          <a:p>
            <a:pPr marL="176213" indent="-176213"/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does decimation work? 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Eliminates by  </a:t>
            </a:r>
            <a:r>
              <a:rPr lang="en-CA" sz="2200" b="1" u="sng" dirty="0" smtClean="0"/>
              <a:t>averaging</a:t>
            </a:r>
            <a:r>
              <a:rPr lang="en-CA" sz="2200" b="1" dirty="0" smtClean="0"/>
              <a:t> the values </a:t>
            </a:r>
            <a:r>
              <a:rPr lang="en-CA" sz="2200" dirty="0" smtClean="0"/>
              <a:t>of source pixels contributing to each output pixel. 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Casts off unnecessary information by averaging together pairs of pixels or groups of pixels.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Result in faithful tonality.</a:t>
            </a:r>
            <a:endParaRPr lang="en-CA" sz="2200" dirty="0"/>
          </a:p>
        </p:txBody>
      </p:sp>
      <p:pic>
        <p:nvPicPr>
          <p:cNvPr id="18" name="Picture 2" descr="[Credit: ©istockphoto.com/DOUGBERRY Image #10948766]"/>
          <p:cNvPicPr>
            <a:picLocks noChangeAspect="1" noChangeArrowheads="1"/>
          </p:cNvPicPr>
          <p:nvPr/>
        </p:nvPicPr>
        <p:blipFill>
          <a:blip r:embed="rId2" cstate="print"/>
          <a:srcRect t="5141" b="7297"/>
          <a:stretch>
            <a:fillRect/>
          </a:stretch>
        </p:blipFill>
        <p:spPr bwMode="auto">
          <a:xfrm>
            <a:off x="7407167" y="620688"/>
            <a:ext cx="1736833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573016"/>
            <a:ext cx="4486317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1520" y="836712"/>
            <a:ext cx="446449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Decimation and Interpolation </a:t>
            </a:r>
            <a:r>
              <a:rPr lang="en-CA" sz="2000" dirty="0" smtClean="0"/>
              <a:t>is controlled through the Box at the bottom:</a:t>
            </a:r>
            <a:br>
              <a:rPr lang="en-CA" sz="2000" dirty="0" smtClean="0"/>
            </a:br>
            <a:endParaRPr lang="en-CA" sz="2000" b="1" dirty="0" smtClean="0"/>
          </a:p>
          <a:p>
            <a:r>
              <a:rPr lang="en-CA" sz="2000" b="1" dirty="0" smtClean="0"/>
              <a:t>It gives you 6 Interpolation options that identify the algorithm used to either add pixels or eliminate pixels :</a:t>
            </a:r>
          </a:p>
          <a:p>
            <a:endParaRPr lang="en-CA" sz="2000" b="1" dirty="0" smtClean="0"/>
          </a:p>
          <a:p>
            <a:endParaRPr lang="en-CA" sz="2000" b="1" dirty="0" smtClean="0"/>
          </a:p>
          <a:p>
            <a:endParaRPr lang="en-CA" sz="2000" b="1" dirty="0" smtClean="0"/>
          </a:p>
          <a:p>
            <a:endParaRPr lang="en-CA" sz="2000" b="1" dirty="0" smtClean="0"/>
          </a:p>
          <a:p>
            <a:endParaRPr lang="en-CA" sz="2000" b="1" dirty="0" smtClean="0"/>
          </a:p>
          <a:p>
            <a:endParaRPr lang="en-CA" sz="2000" b="1" dirty="0" smtClean="0"/>
          </a:p>
          <a:p>
            <a:r>
              <a:rPr lang="en-CA" sz="2000" b="1" dirty="0" smtClean="0"/>
              <a:t> </a:t>
            </a:r>
            <a:r>
              <a:rPr lang="en-CA" b="1" dirty="0" smtClean="0"/>
              <a:t/>
            </a:r>
            <a:br>
              <a:rPr lang="en-CA" b="1" dirty="0" smtClean="0"/>
            </a:br>
            <a:endParaRPr lang="en-CA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5536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395536" y="2420888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395536" y="2636912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 r="5850"/>
          <a:stretch>
            <a:fillRect/>
          </a:stretch>
        </p:blipFill>
        <p:spPr bwMode="auto">
          <a:xfrm>
            <a:off x="4788024" y="764704"/>
            <a:ext cx="4355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364088" y="5589240"/>
            <a:ext cx="3779912" cy="5760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67944" y="2420888"/>
            <a:ext cx="1296144" cy="31683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323528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lang="en-CA" sz="24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Resampling</a:t>
            </a: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Images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573325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C00000"/>
                </a:solidFill>
              </a:rPr>
              <a:t>Note: Decimation is using the </a:t>
            </a:r>
            <a:r>
              <a:rPr lang="en-CA" sz="2400" u="sng" dirty="0" err="1" smtClean="0">
                <a:solidFill>
                  <a:srgbClr val="C00000"/>
                </a:solidFill>
              </a:rPr>
              <a:t>Bicubic</a:t>
            </a:r>
            <a:r>
              <a:rPr lang="en-CA" sz="2400" u="sng" dirty="0" smtClean="0">
                <a:solidFill>
                  <a:srgbClr val="C00000"/>
                </a:solidFill>
              </a:rPr>
              <a:t> Sharper</a:t>
            </a:r>
            <a:r>
              <a:rPr lang="en-CA" sz="2400" dirty="0" smtClean="0">
                <a:solidFill>
                  <a:srgbClr val="C00000"/>
                </a:solidFill>
              </a:rPr>
              <a:t> option</a:t>
            </a:r>
            <a:endParaRPr lang="en-CA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520" y="908720"/>
            <a:ext cx="640871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6 Interpolation Methods:</a:t>
            </a:r>
            <a:br>
              <a:rPr lang="en-CA" sz="2400" b="1" dirty="0" smtClean="0">
                <a:solidFill>
                  <a:srgbClr val="C00000"/>
                </a:solidFill>
              </a:rPr>
            </a:br>
            <a:r>
              <a:rPr lang="en-CA" sz="2400" dirty="0" smtClean="0"/>
              <a:t>How do you want Photoshop to translate your pixels when you resize it (larger or smaller)</a:t>
            </a:r>
            <a:br>
              <a:rPr lang="en-CA" sz="2400" dirty="0" smtClean="0"/>
            </a:br>
            <a:endParaRPr lang="en-CA" sz="2000" dirty="0" smtClean="0"/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Basically they analyze the </a:t>
            </a:r>
            <a:r>
              <a:rPr lang="en-CA" sz="2200" b="1" u="sng" dirty="0" smtClean="0">
                <a:solidFill>
                  <a:srgbClr val="6600FF"/>
                </a:solidFill>
              </a:rPr>
              <a:t>color </a:t>
            </a:r>
            <a:r>
              <a:rPr lang="en-CA" sz="2200" b="1" dirty="0" smtClean="0">
                <a:solidFill>
                  <a:srgbClr val="6600FF"/>
                </a:solidFill>
              </a:rPr>
              <a:t>of the pixels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Use that information to determine the new color values of the new pixels.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kumimoji="0" lang="en-CA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Resampling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588224" y="0"/>
            <a:ext cx="2555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http://www.youtube.com/watch?v=5CSP7VZqVjg</a:t>
            </a:r>
            <a:endParaRPr lang="en-CA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CA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 l="11200" t="22400" r="4801"/>
          <a:stretch>
            <a:fillRect/>
          </a:stretch>
        </p:blipFill>
        <p:spPr bwMode="auto">
          <a:xfrm>
            <a:off x="7308304" y="2996952"/>
            <a:ext cx="155890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4509120"/>
            <a:ext cx="212116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0" y="3933056"/>
            <a:ext cx="658822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CA" sz="2400" b="1" dirty="0" smtClean="0">
                <a:solidFill>
                  <a:srgbClr val="C00000"/>
                </a:solidFill>
              </a:rPr>
              <a:t>Nearest Neighbor: </a:t>
            </a:r>
          </a:p>
          <a:p>
            <a:pPr marL="531813" lvl="1" indent="-176213"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Most basic/least sophisticated but fastest method</a:t>
            </a:r>
          </a:p>
          <a:p>
            <a:pPr marL="531813" lvl="1" indent="-176213"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Takes pixel color and assigns it to the new pixels that are created </a:t>
            </a:r>
            <a:r>
              <a:rPr lang="en-CA" sz="2200" dirty="0" smtClean="0">
                <a:solidFill>
                  <a:srgbClr val="C00000"/>
                </a:solidFill>
              </a:rPr>
              <a:t>(uses the </a:t>
            </a:r>
            <a:r>
              <a:rPr lang="en-CA" sz="2200" u="sng" dirty="0" smtClean="0">
                <a:solidFill>
                  <a:srgbClr val="C00000"/>
                </a:solidFill>
              </a:rPr>
              <a:t>same</a:t>
            </a:r>
            <a:r>
              <a:rPr lang="en-CA" sz="2200" dirty="0" smtClean="0">
                <a:solidFill>
                  <a:srgbClr val="C00000"/>
                </a:solidFill>
              </a:rPr>
              <a:t> color)</a:t>
            </a:r>
          </a:p>
          <a:p>
            <a:pPr marL="531813" lvl="1" indent="-176213"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Poor </a:t>
            </a:r>
            <a:r>
              <a:rPr lang="en-CA" sz="2200" dirty="0" err="1" smtClean="0"/>
              <a:t>poor</a:t>
            </a:r>
            <a:r>
              <a:rPr lang="en-CA" sz="2200" dirty="0" smtClean="0"/>
              <a:t> quality, </a:t>
            </a:r>
            <a:r>
              <a:rPr lang="en-CA" sz="2200" dirty="0" err="1" smtClean="0"/>
              <a:t>jagginess</a:t>
            </a:r>
            <a:endParaRPr lang="en-CA" sz="2200" dirty="0" smtClean="0"/>
          </a:p>
        </p:txBody>
      </p:sp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9900" y="836712"/>
            <a:ext cx="23241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48500" y="2348880"/>
            <a:ext cx="20955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7524328" y="1772816"/>
            <a:ext cx="432048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520" y="908720"/>
            <a:ext cx="6408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Interpolation Methods:</a:t>
            </a:r>
            <a:br>
              <a:rPr lang="en-CA" sz="2400" b="1" dirty="0" smtClean="0">
                <a:solidFill>
                  <a:srgbClr val="C00000"/>
                </a:solidFill>
              </a:rPr>
            </a:br>
            <a:endParaRPr lang="en-CA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kumimoji="0" lang="en-CA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Resampling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323528" y="1916832"/>
            <a:ext cx="6696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 startAt="2"/>
            </a:pPr>
            <a:r>
              <a:rPr lang="en-CA" sz="2400" b="1" dirty="0" smtClean="0">
                <a:solidFill>
                  <a:srgbClr val="C00000"/>
                </a:solidFill>
              </a:rPr>
              <a:t>Bilinear:</a:t>
            </a:r>
            <a:endParaRPr lang="en-CA" sz="2400" dirty="0" smtClean="0"/>
          </a:p>
          <a:p>
            <a:pPr marL="627063" lvl="1" indent="-169863"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Averages the color of the </a:t>
            </a:r>
            <a:r>
              <a:rPr lang="en-CA" sz="2200" u="sng" dirty="0" smtClean="0">
                <a:solidFill>
                  <a:srgbClr val="6600FF"/>
                </a:solidFill>
              </a:rPr>
              <a:t>4 pixels</a:t>
            </a:r>
            <a:r>
              <a:rPr lang="en-CA" sz="2200" dirty="0" smtClean="0">
                <a:solidFill>
                  <a:srgbClr val="6600FF"/>
                </a:solidFill>
              </a:rPr>
              <a:t> </a:t>
            </a:r>
            <a:r>
              <a:rPr lang="en-CA" sz="2200" dirty="0" smtClean="0"/>
              <a:t>around it and performs simple linear calculations </a:t>
            </a:r>
          </a:p>
          <a:p>
            <a:pPr marL="627063" lvl="1" indent="-169863"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Less </a:t>
            </a:r>
            <a:r>
              <a:rPr lang="en-CA" sz="2200" dirty="0" err="1" smtClean="0"/>
              <a:t>jagginess</a:t>
            </a:r>
            <a:r>
              <a:rPr lang="en-CA" sz="2200" dirty="0" smtClean="0"/>
              <a:t> but still not good quality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2132856"/>
            <a:ext cx="1800200" cy="184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9900" y="0"/>
            <a:ext cx="23241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7596336" y="980728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51520" y="3789040"/>
            <a:ext cx="691276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Clr>
                <a:schemeClr val="tx1"/>
              </a:buClr>
              <a:buFont typeface="+mj-lt"/>
              <a:buAutoNum type="arabicPeriod" startAt="3"/>
            </a:pPr>
            <a:r>
              <a:rPr lang="en-CA" sz="2400" b="1" dirty="0" err="1" smtClean="0">
                <a:solidFill>
                  <a:srgbClr val="C00000"/>
                </a:solidFill>
              </a:rPr>
              <a:t>Bicubic</a:t>
            </a:r>
            <a:r>
              <a:rPr lang="en-CA" sz="2400" b="1" dirty="0" smtClean="0">
                <a:solidFill>
                  <a:srgbClr val="C00000"/>
                </a:solidFill>
              </a:rPr>
              <a:t>:  (default)</a:t>
            </a:r>
          </a:p>
          <a:p>
            <a:pPr marL="812800" lvl="1" indent="-35560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dirty="0" smtClean="0"/>
              <a:t>Averages the color of the </a:t>
            </a:r>
            <a:r>
              <a:rPr lang="en-CA" sz="2200" u="sng" dirty="0" smtClean="0">
                <a:solidFill>
                  <a:srgbClr val="6600FF"/>
                </a:solidFill>
              </a:rPr>
              <a:t>16 pixels</a:t>
            </a:r>
            <a:r>
              <a:rPr lang="en-CA" sz="2200" dirty="0" smtClean="0">
                <a:solidFill>
                  <a:srgbClr val="6600FF"/>
                </a:solidFill>
              </a:rPr>
              <a:t> </a:t>
            </a:r>
            <a:r>
              <a:rPr lang="en-CA" sz="2200" dirty="0" smtClean="0"/>
              <a:t>so larger sample size to draw from</a:t>
            </a:r>
          </a:p>
          <a:p>
            <a:pPr marL="812800" lvl="1" indent="-35560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dirty="0" smtClean="0"/>
              <a:t>Most sophisticated algorithm to give </a:t>
            </a:r>
            <a:r>
              <a:rPr lang="en-CA" sz="2200" b="1" dirty="0" smtClean="0">
                <a:solidFill>
                  <a:srgbClr val="6600FF"/>
                </a:solidFill>
              </a:rPr>
              <a:t>great results - </a:t>
            </a:r>
            <a:r>
              <a:rPr lang="en-CA" sz="2200" b="1" dirty="0" smtClean="0"/>
              <a:t>Most commonly used</a:t>
            </a:r>
          </a:p>
          <a:p>
            <a:pPr marL="812800" lvl="1" indent="-35560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Best for smooth gradients</a:t>
            </a:r>
          </a:p>
          <a:p>
            <a:pPr marL="812800" lvl="1" indent="-355600">
              <a:buClr>
                <a:schemeClr val="tx1"/>
              </a:buClr>
            </a:pPr>
            <a:r>
              <a:rPr lang="en-CA" sz="2200" dirty="0" smtClean="0"/>
              <a:t/>
            </a:r>
            <a:br>
              <a:rPr lang="en-CA" sz="2200" dirty="0" smtClean="0"/>
            </a:br>
            <a:endParaRPr lang="en-CA" sz="2200" dirty="0" smtClean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4293096"/>
            <a:ext cx="171091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2008" y="6480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kumimoji="0" lang="en-CA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Resampling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with Interpolation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51520" y="794802"/>
            <a:ext cx="810039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Clr>
                <a:schemeClr val="tx1"/>
              </a:buClr>
            </a:pPr>
            <a:r>
              <a:rPr lang="en-CA" sz="2800" b="1" dirty="0" smtClean="0"/>
              <a:t>Next 3 are part of the </a:t>
            </a:r>
            <a:r>
              <a:rPr lang="en-CA" sz="2800" b="1" dirty="0" err="1" smtClean="0"/>
              <a:t>Bicubic</a:t>
            </a:r>
            <a:r>
              <a:rPr lang="en-CA" sz="2800" b="1" dirty="0" smtClean="0"/>
              <a:t> method</a:t>
            </a:r>
          </a:p>
          <a:p>
            <a:pPr marL="355600" indent="-355600">
              <a:buClr>
                <a:schemeClr val="tx1"/>
              </a:buClr>
            </a:pPr>
            <a:endParaRPr lang="en-CA" sz="2000" dirty="0" smtClean="0"/>
          </a:p>
          <a:p>
            <a:pPr marL="457200" indent="-457200">
              <a:buClr>
                <a:schemeClr val="tx1"/>
              </a:buClr>
              <a:buFont typeface="+mj-lt"/>
              <a:buAutoNum type="arabicPeriod" startAt="4"/>
            </a:pPr>
            <a:r>
              <a:rPr lang="en-CA" sz="2400" b="1" dirty="0" err="1" smtClean="0">
                <a:solidFill>
                  <a:srgbClr val="C00000"/>
                </a:solidFill>
              </a:rPr>
              <a:t>Bicubic</a:t>
            </a:r>
            <a:r>
              <a:rPr lang="en-CA" sz="2400" b="1" dirty="0" smtClean="0">
                <a:solidFill>
                  <a:srgbClr val="C00000"/>
                </a:solidFill>
              </a:rPr>
              <a:t> Smoother: </a:t>
            </a:r>
          </a:p>
          <a:p>
            <a:pPr marL="723900" lvl="1" indent="-26670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dirty="0" smtClean="0"/>
              <a:t>Great for </a:t>
            </a:r>
            <a:r>
              <a:rPr lang="en-CA" sz="2200" b="1" u="sng" dirty="0" err="1" smtClean="0">
                <a:solidFill>
                  <a:srgbClr val="6600FF"/>
                </a:solidFill>
              </a:rPr>
              <a:t>upsampling</a:t>
            </a:r>
            <a:endParaRPr lang="en-CA" sz="2200" u="sng" dirty="0" smtClean="0">
              <a:solidFill>
                <a:srgbClr val="6600FF"/>
              </a:solidFill>
            </a:endParaRPr>
          </a:p>
          <a:p>
            <a:pPr marL="723900" lvl="1" indent="-26670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Averages from </a:t>
            </a:r>
            <a:r>
              <a:rPr lang="en-CA" sz="2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even more than 16 pixels</a:t>
            </a:r>
          </a:p>
          <a:p>
            <a:pPr marL="723900" lvl="1" indent="-26670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dirty="0" smtClean="0"/>
              <a:t>Adds a blurriness pass but great photos</a:t>
            </a:r>
            <a:br>
              <a:rPr lang="en-CA" sz="2200" dirty="0" smtClean="0"/>
            </a:br>
            <a:endParaRPr lang="en-CA" sz="2200" dirty="0" smtClean="0"/>
          </a:p>
          <a:p>
            <a:pPr marL="457200" indent="-457200">
              <a:buClr>
                <a:schemeClr val="tx1"/>
              </a:buClr>
              <a:buFont typeface="+mj-lt"/>
              <a:buAutoNum type="arabicPeriod" startAt="5"/>
            </a:pPr>
            <a:r>
              <a:rPr lang="en-CA" sz="2400" b="1" dirty="0" err="1" smtClean="0">
                <a:solidFill>
                  <a:srgbClr val="C00000"/>
                </a:solidFill>
              </a:rPr>
              <a:t>Bicubic</a:t>
            </a:r>
            <a:r>
              <a:rPr lang="en-CA" sz="2400" b="1" dirty="0" smtClean="0">
                <a:solidFill>
                  <a:srgbClr val="C00000"/>
                </a:solidFill>
              </a:rPr>
              <a:t> Sharper: </a:t>
            </a:r>
          </a:p>
          <a:p>
            <a:pPr marL="723900" lvl="1" indent="-26670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dirty="0" smtClean="0"/>
              <a:t>Good method for </a:t>
            </a:r>
            <a:r>
              <a:rPr lang="en-CA" sz="2200" b="1" u="sng" dirty="0" err="1" smtClean="0">
                <a:solidFill>
                  <a:srgbClr val="6600FF"/>
                </a:solidFill>
              </a:rPr>
              <a:t>downsampling</a:t>
            </a:r>
            <a:r>
              <a:rPr lang="en-CA" sz="2200" b="1" dirty="0" smtClean="0">
                <a:solidFill>
                  <a:srgbClr val="6600FF"/>
                </a:solidFill>
              </a:rPr>
              <a:t> image </a:t>
            </a:r>
          </a:p>
          <a:p>
            <a:pPr marL="723900" lvl="1" indent="-26670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b="1" dirty="0" smtClean="0">
                <a:solidFill>
                  <a:srgbClr val="C00000"/>
                </a:solidFill>
              </a:rPr>
              <a:t>Decimation technique</a:t>
            </a:r>
            <a:r>
              <a:rPr lang="en-CA" sz="2200" dirty="0" smtClean="0"/>
              <a:t>: Eliminates by  </a:t>
            </a:r>
            <a:r>
              <a:rPr lang="en-CA" sz="2200" b="1" dirty="0" smtClean="0"/>
              <a:t>averaging the values </a:t>
            </a:r>
            <a:r>
              <a:rPr lang="en-CA" sz="2200" dirty="0" smtClean="0"/>
              <a:t>of source pixels contributing to each output pixel. </a:t>
            </a:r>
            <a:endParaRPr lang="en-CA" sz="2200" b="1" dirty="0" smtClean="0">
              <a:solidFill>
                <a:srgbClr val="6600FF"/>
              </a:solidFill>
            </a:endParaRPr>
          </a:p>
          <a:p>
            <a:pPr marL="723900" lvl="1" indent="-26670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dirty="0" smtClean="0"/>
              <a:t>Makes file smaller and retains edge details by doing a sharpening pass</a:t>
            </a:r>
            <a:br>
              <a:rPr lang="en-CA" sz="2200" dirty="0" smtClean="0"/>
            </a:br>
            <a:endParaRPr lang="en-CA" sz="2200" dirty="0" smtClean="0"/>
          </a:p>
          <a:p>
            <a:pPr marL="441325" indent="-441325">
              <a:buClr>
                <a:schemeClr val="tx1"/>
              </a:buClr>
              <a:buFont typeface="+mj-lt"/>
              <a:buAutoNum type="arabicPeriod" startAt="6"/>
            </a:pPr>
            <a:r>
              <a:rPr lang="en-CA" sz="2400" b="1" dirty="0" err="1" smtClean="0">
                <a:solidFill>
                  <a:srgbClr val="C00000"/>
                </a:solidFill>
              </a:rPr>
              <a:t>Bicubic</a:t>
            </a:r>
            <a:r>
              <a:rPr lang="en-CA" sz="2400" b="1" dirty="0" smtClean="0">
                <a:solidFill>
                  <a:srgbClr val="C00000"/>
                </a:solidFill>
              </a:rPr>
              <a:t> Automatic: (</a:t>
            </a:r>
            <a:r>
              <a:rPr lang="en-CA" sz="2800" b="1" dirty="0" smtClean="0">
                <a:solidFill>
                  <a:srgbClr val="C00000"/>
                </a:solidFill>
              </a:rPr>
              <a:t>default)</a:t>
            </a:r>
            <a:endParaRPr lang="en-CA" sz="2400" b="1" dirty="0" smtClean="0">
              <a:solidFill>
                <a:srgbClr val="C00000"/>
              </a:solidFill>
            </a:endParaRPr>
          </a:p>
          <a:p>
            <a:pPr marL="730250" lvl="1" indent="-27305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dirty="0" smtClean="0"/>
              <a:t>Detects</a:t>
            </a:r>
            <a:r>
              <a:rPr lang="en-CA" sz="2200" dirty="0" smtClean="0">
                <a:solidFill>
                  <a:srgbClr val="002060"/>
                </a:solidFill>
              </a:rPr>
              <a:t> </a:t>
            </a:r>
            <a:r>
              <a:rPr lang="en-CA" sz="2200" dirty="0" smtClean="0"/>
              <a:t>if </a:t>
            </a:r>
            <a:r>
              <a:rPr lang="en-CA" sz="2200" b="1" dirty="0" err="1" smtClean="0"/>
              <a:t>upsampling</a:t>
            </a:r>
            <a:r>
              <a:rPr lang="en-CA" sz="2200" dirty="0" smtClean="0"/>
              <a:t> (</a:t>
            </a:r>
            <a:r>
              <a:rPr lang="en-CA" sz="2200" dirty="0" err="1" smtClean="0"/>
              <a:t>Bicubic</a:t>
            </a:r>
            <a:r>
              <a:rPr lang="en-CA" sz="2200" dirty="0" smtClean="0"/>
              <a:t> </a:t>
            </a:r>
            <a:r>
              <a:rPr lang="en-CA" sz="2200" u="sng" dirty="0" smtClean="0"/>
              <a:t>Smoother</a:t>
            </a:r>
            <a:r>
              <a:rPr lang="en-CA" sz="2200" dirty="0" smtClean="0"/>
              <a:t>) </a:t>
            </a:r>
          </a:p>
          <a:p>
            <a:pPr marL="730250" lvl="1" indent="-273050">
              <a:buClr>
                <a:schemeClr val="tx1"/>
              </a:buClr>
              <a:buFont typeface="Arial" pitchFamily="34" charset="0"/>
              <a:buChar char="•"/>
            </a:pPr>
            <a:r>
              <a:rPr lang="en-CA" sz="2200" dirty="0" smtClean="0"/>
              <a:t>Detects if </a:t>
            </a:r>
            <a:r>
              <a:rPr lang="en-CA" sz="2200" b="1" dirty="0" err="1" smtClean="0"/>
              <a:t>downsampling</a:t>
            </a:r>
            <a:r>
              <a:rPr lang="en-CA" sz="2200" dirty="0" smtClean="0"/>
              <a:t> (</a:t>
            </a:r>
            <a:r>
              <a:rPr lang="en-CA" sz="2200" dirty="0" err="1" smtClean="0"/>
              <a:t>Bicubic</a:t>
            </a:r>
            <a:r>
              <a:rPr lang="en-CA" sz="2200" dirty="0" smtClean="0"/>
              <a:t> </a:t>
            </a:r>
            <a:r>
              <a:rPr lang="en-CA" sz="2200" u="sng" dirty="0" smtClean="0"/>
              <a:t>Sharper</a:t>
            </a:r>
            <a:r>
              <a:rPr lang="en-CA" sz="2200" dirty="0" smtClean="0"/>
              <a:t>)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1772816"/>
            <a:ext cx="1656184" cy="188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9900" y="0"/>
            <a:ext cx="23241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7596336" y="980728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"/>
            <a:ext cx="828092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kumimoji="0" lang="en-CA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Summary Resizing</a:t>
            </a:r>
            <a:r>
              <a:rPr kumimoji="0" lang="en-CA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CA" sz="32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vs</a:t>
            </a:r>
            <a:r>
              <a:rPr kumimoji="0" lang="en-CA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CA" sz="32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Resampling</a:t>
            </a:r>
            <a:endParaRPr kumimoji="0" lang="en-CA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67544" y="908720"/>
            <a:ext cx="828092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Resizing  ( for Printing purposes) </a:t>
            </a:r>
          </a:p>
          <a:p>
            <a:pPr marL="274638" indent="-274638">
              <a:buFont typeface="Arial" pitchFamily="34" charset="0"/>
              <a:buChar char="•"/>
            </a:pPr>
            <a:r>
              <a:rPr lang="en-CA" sz="2400" dirty="0" smtClean="0">
                <a:latin typeface="Arial" pitchFamily="34" charset="0"/>
                <a:cs typeface="Arial" pitchFamily="34" charset="0"/>
              </a:rPr>
              <a:t>You are NOT adjusting the # of pixels in the actual file</a:t>
            </a:r>
            <a:br>
              <a:rPr lang="en-CA" sz="2400" dirty="0" smtClean="0">
                <a:latin typeface="Arial" pitchFamily="34" charset="0"/>
                <a:cs typeface="Arial" pitchFamily="34" charset="0"/>
              </a:rPr>
            </a:br>
            <a:r>
              <a:rPr lang="en-CA" sz="2400" dirty="0" smtClean="0">
                <a:latin typeface="Arial" pitchFamily="34" charset="0"/>
                <a:cs typeface="Arial" pitchFamily="34" charset="0"/>
              </a:rPr>
              <a:t>You are changing how the image will be printed on paper (dimensions)</a:t>
            </a:r>
          </a:p>
          <a:p>
            <a:pPr marL="274638" indent="-274638"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C00000"/>
                </a:solidFill>
              </a:rPr>
              <a:t>Resolution </a:t>
            </a:r>
            <a:r>
              <a:rPr lang="en-CA" sz="2400" dirty="0" smtClean="0"/>
              <a:t>plays a major part in how big image will be when printed</a:t>
            </a:r>
          </a:p>
          <a:p>
            <a:pPr marL="274638" indent="-274638">
              <a:buFont typeface="Arial" pitchFamily="34" charset="0"/>
              <a:buChar char="•"/>
            </a:pP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print a “photo quality”  8.5 x 13”</a:t>
            </a:r>
            <a:b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Need </a:t>
            </a:r>
            <a:r>
              <a:rPr lang="en-CA" sz="2400" b="1" dirty="0" smtClean="0">
                <a:solidFill>
                  <a:srgbClr val="C00000"/>
                </a:solidFill>
              </a:rPr>
              <a:t>at least </a:t>
            </a:r>
            <a:r>
              <a:rPr lang="en-CA" sz="2400" b="1" u="sng" dirty="0" smtClean="0">
                <a:solidFill>
                  <a:srgbClr val="C00000"/>
                </a:solidFill>
              </a:rPr>
              <a:t>300</a:t>
            </a:r>
            <a:r>
              <a:rPr lang="en-CA" sz="2400" b="1" dirty="0" smtClean="0">
                <a:solidFill>
                  <a:srgbClr val="C00000"/>
                </a:solidFill>
              </a:rPr>
              <a:t> </a:t>
            </a:r>
            <a:r>
              <a:rPr lang="en-CA" sz="2400" b="1" dirty="0" err="1" smtClean="0">
                <a:solidFill>
                  <a:srgbClr val="C00000"/>
                </a:solidFill>
              </a:rPr>
              <a:t>ppi</a:t>
            </a:r>
            <a:r>
              <a:rPr lang="en-CA" sz="2400" b="1" dirty="0" smtClean="0">
                <a:solidFill>
                  <a:srgbClr val="C00000"/>
                </a:solidFill>
              </a:rPr>
              <a:t> </a:t>
            </a: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resolution and a camera with </a:t>
            </a:r>
            <a:r>
              <a:rPr lang="en-CA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atleast</a:t>
            </a: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r>
              <a:rPr lang="en-CA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megapixels</a:t>
            </a:r>
            <a:r>
              <a:rPr lang="en-CA" sz="2400" b="1" dirty="0" smtClean="0">
                <a:solidFill>
                  <a:srgbClr val="C00000"/>
                </a:solidFill>
              </a:rPr>
              <a:t/>
            </a:r>
            <a:br>
              <a:rPr lang="en-CA" sz="2400" b="1" dirty="0" smtClean="0">
                <a:solidFill>
                  <a:srgbClr val="C00000"/>
                </a:solidFill>
              </a:rPr>
            </a:br>
            <a:endParaRPr lang="en-CA" sz="2400" b="1" dirty="0" smtClean="0">
              <a:solidFill>
                <a:srgbClr val="C00000"/>
              </a:solidFill>
            </a:endParaRPr>
          </a:p>
          <a:p>
            <a:r>
              <a:rPr lang="en-CA" sz="2400" b="1" dirty="0" err="1" smtClean="0">
                <a:solidFill>
                  <a:srgbClr val="C00000"/>
                </a:solidFill>
              </a:rPr>
              <a:t>Resampling</a:t>
            </a:r>
            <a:r>
              <a:rPr lang="en-CA" sz="2400" b="1" dirty="0" smtClean="0">
                <a:solidFill>
                  <a:srgbClr val="C00000"/>
                </a:solidFill>
              </a:rPr>
              <a:t>  (for web purposes)</a:t>
            </a:r>
          </a:p>
          <a:p>
            <a:pPr marL="274638" indent="-274638">
              <a:buFont typeface="Arial" pitchFamily="34" charset="0"/>
              <a:buChar char="•"/>
            </a:pPr>
            <a:r>
              <a:rPr lang="en-CA" sz="2400" b="1" u="sng" dirty="0" smtClean="0">
                <a:solidFill>
                  <a:srgbClr val="6600FF"/>
                </a:solidFill>
              </a:rPr>
              <a:t>Physically</a:t>
            </a:r>
            <a:r>
              <a:rPr lang="en-CA" sz="2400" dirty="0" smtClean="0"/>
              <a:t> changes the number of pixels in your image</a:t>
            </a:r>
          </a:p>
          <a:p>
            <a:pPr marL="274638" indent="-274638">
              <a:buFont typeface="Arial" pitchFamily="34" charset="0"/>
              <a:buChar char="•"/>
            </a:pPr>
            <a:r>
              <a:rPr lang="en-CA" sz="2400" dirty="0" smtClean="0"/>
              <a:t>You are </a:t>
            </a:r>
            <a:r>
              <a:rPr lang="en-CA" sz="2400" dirty="0" err="1" smtClean="0"/>
              <a:t>downsampling</a:t>
            </a:r>
            <a:r>
              <a:rPr lang="en-CA" sz="2400" dirty="0" smtClean="0"/>
              <a:t> or </a:t>
            </a:r>
            <a:r>
              <a:rPr lang="en-CA" sz="2400" dirty="0" err="1" smtClean="0"/>
              <a:t>upsampling</a:t>
            </a:r>
            <a:endParaRPr lang="en-CA" sz="2400" dirty="0" smtClean="0"/>
          </a:p>
          <a:p>
            <a:pPr marL="274638" indent="-274638">
              <a:buFont typeface="Arial" pitchFamily="34" charset="0"/>
              <a:buChar char="•"/>
            </a:pPr>
            <a:r>
              <a:rPr lang="en-CA" sz="2400" dirty="0" smtClean="0"/>
              <a:t>Based on </a:t>
            </a: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interpolation </a:t>
            </a:r>
            <a:r>
              <a:rPr lang="en-CA" sz="2400" dirty="0" smtClean="0"/>
              <a:t>techniques (or decimation)</a:t>
            </a:r>
            <a:endParaRPr lang="en-CA" dirty="0" smtClean="0"/>
          </a:p>
          <a:p>
            <a:pPr marL="633413" lvl="1" indent="-176213">
              <a:buFont typeface="Arial" pitchFamily="34" charset="0"/>
              <a:buChar char="•"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lang="en-CA" sz="28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Photoshop 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Tools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23528" y="1340768"/>
            <a:ext cx="316835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 smtClean="0">
                <a:solidFill>
                  <a:srgbClr val="C00000"/>
                </a:solidFill>
              </a:rPr>
              <a:t>The difference between great  Photoshop users </a:t>
            </a:r>
          </a:p>
          <a:p>
            <a:pPr algn="ctr"/>
            <a:r>
              <a:rPr lang="en-CA" sz="2400" b="1" dirty="0" smtClean="0">
                <a:solidFill>
                  <a:srgbClr val="C00000"/>
                </a:solidFill>
              </a:rPr>
              <a:t>and the  “</a:t>
            </a:r>
            <a:r>
              <a:rPr lang="en-CA" sz="2400" b="1" dirty="0" err="1" smtClean="0">
                <a:solidFill>
                  <a:srgbClr val="C00000"/>
                </a:solidFill>
              </a:rPr>
              <a:t>Wannabees</a:t>
            </a:r>
            <a:r>
              <a:rPr lang="en-CA" sz="2000" b="1" dirty="0" smtClean="0">
                <a:solidFill>
                  <a:srgbClr val="C00000"/>
                </a:solidFill>
              </a:rPr>
              <a:t>”</a:t>
            </a: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r>
              <a:rPr lang="en-CA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Knowing how</a:t>
            </a:r>
          </a:p>
          <a:p>
            <a:pPr algn="ctr"/>
            <a:r>
              <a:rPr lang="en-CA" sz="2400" dirty="0" smtClean="0"/>
              <a:t> to make those selections so it looks like it belongs</a:t>
            </a:r>
          </a:p>
          <a:p>
            <a:pPr marL="633413" lvl="1" indent="-176213"/>
            <a:endParaRPr lang="en-CA" dirty="0" smtClean="0"/>
          </a:p>
        </p:txBody>
      </p:sp>
      <p:pic>
        <p:nvPicPr>
          <p:cNvPr id="12" name="Picture 11" descr="cartoons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1880" y="980727"/>
            <a:ext cx="5259716" cy="5760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572000" y="64578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 smtClean="0">
                <a:hlinkClick r:id="rId2"/>
              </a:rPr>
              <a:t>http://www.popcrunch.com/15-most-ridiculous-celebrity-photoshop-disasters/</a:t>
            </a:r>
            <a:endParaRPr lang="en-CA" sz="1000" dirty="0" smtClean="0"/>
          </a:p>
          <a:p>
            <a:endParaRPr lang="en-CA" sz="1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51520" y="1052736"/>
            <a:ext cx="5832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b="1" dirty="0" err="1" smtClean="0">
                <a:solidFill>
                  <a:srgbClr val="C00000"/>
                </a:solidFill>
              </a:rPr>
              <a:t>Photoshopped</a:t>
            </a:r>
            <a:r>
              <a:rPr lang="en-CA" sz="2800" b="1" dirty="0" smtClean="0">
                <a:solidFill>
                  <a:srgbClr val="C00000"/>
                </a:solidFill>
              </a:rPr>
              <a:t> or Not?</a:t>
            </a:r>
            <a:endParaRPr lang="en-CA" sz="2400" dirty="0" smtClean="0"/>
          </a:p>
        </p:txBody>
      </p:sp>
      <p:pic>
        <p:nvPicPr>
          <p:cNvPr id="40962" name="Picture 2" descr="http://www.popcrunch.com/wp-content/uploads/2009/12/05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88840"/>
            <a:ext cx="5328592" cy="344227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84168" y="2276872"/>
            <a:ext cx="2592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C00000"/>
                </a:solidFill>
              </a:rPr>
              <a:t>Penelope Cruz</a:t>
            </a:r>
          </a:p>
          <a:p>
            <a:r>
              <a:rPr lang="en-CA" sz="2400" dirty="0" smtClean="0">
                <a:solidFill>
                  <a:srgbClr val="C00000"/>
                </a:solidFill>
              </a:rPr>
              <a:t>L’Oreal Website</a:t>
            </a:r>
          </a:p>
          <a:p>
            <a:endParaRPr lang="en-CA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lang="en-CA" sz="28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Photoshop 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Tools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572000" y="64578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 smtClean="0">
                <a:hlinkClick r:id="rId2"/>
              </a:rPr>
              <a:t>http://www.popcrunch.com/15-most-ridiculous-celebrity-photoshop-disasters/</a:t>
            </a:r>
            <a:endParaRPr lang="en-CA" sz="1000" dirty="0" smtClean="0"/>
          </a:p>
          <a:p>
            <a:endParaRPr lang="en-CA" sz="1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79512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0964" name="Picture 4" descr="http://www.popcrunch.com/wp-content/uploads/2009/12/09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781049"/>
            <a:ext cx="4762500" cy="607695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228184" y="1988840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C00000"/>
                </a:solidFill>
              </a:rPr>
              <a:t>Jessica Alba</a:t>
            </a:r>
          </a:p>
          <a:p>
            <a:r>
              <a:rPr lang="en-CA" sz="2400" dirty="0" err="1" smtClean="0">
                <a:solidFill>
                  <a:srgbClr val="C00000"/>
                </a:solidFill>
              </a:rPr>
              <a:t>Campari</a:t>
            </a:r>
            <a:r>
              <a:rPr lang="en-CA" sz="2400" dirty="0" smtClean="0">
                <a:solidFill>
                  <a:srgbClr val="C00000"/>
                </a:solidFill>
              </a:rPr>
              <a:t> Wine</a:t>
            </a:r>
            <a:br>
              <a:rPr lang="en-CA" sz="2400" dirty="0" smtClean="0">
                <a:solidFill>
                  <a:srgbClr val="C00000"/>
                </a:solidFill>
              </a:rPr>
            </a:br>
            <a:endParaRPr lang="en-CA" sz="2400" dirty="0" smtClean="0">
              <a:solidFill>
                <a:srgbClr val="C00000"/>
              </a:solidFill>
            </a:endParaRPr>
          </a:p>
          <a:p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724128" y="836712"/>
            <a:ext cx="3240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b="1" dirty="0" err="1" smtClean="0">
                <a:solidFill>
                  <a:srgbClr val="C00000"/>
                </a:solidFill>
              </a:rPr>
              <a:t>Photoshopped</a:t>
            </a:r>
            <a:r>
              <a:rPr lang="en-CA" sz="2800" b="1" dirty="0" smtClean="0">
                <a:solidFill>
                  <a:srgbClr val="C00000"/>
                </a:solidFill>
              </a:rPr>
              <a:t/>
            </a:r>
            <a:br>
              <a:rPr lang="en-CA" sz="2800" b="1" dirty="0" smtClean="0">
                <a:solidFill>
                  <a:srgbClr val="C00000"/>
                </a:solidFill>
              </a:rPr>
            </a:br>
            <a:r>
              <a:rPr lang="en-CA" sz="2800" b="1" dirty="0" smtClean="0">
                <a:solidFill>
                  <a:srgbClr val="C00000"/>
                </a:solidFill>
              </a:rPr>
              <a:t> or Not?</a:t>
            </a:r>
            <a:endParaRPr lang="en-CA" sz="2400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lang="en-CA" sz="28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Photoshop 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Tools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5580112" y="2492896"/>
            <a:ext cx="32758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C00000"/>
                </a:solidFill>
              </a:rPr>
              <a:t>Michael Phelps</a:t>
            </a:r>
          </a:p>
          <a:p>
            <a:r>
              <a:rPr lang="en-CA" sz="2400" dirty="0" smtClean="0">
                <a:solidFill>
                  <a:srgbClr val="C00000"/>
                </a:solidFill>
              </a:rPr>
              <a:t>TV Guide</a:t>
            </a:r>
          </a:p>
          <a:p>
            <a:endParaRPr lang="en-CA" sz="2000" dirty="0"/>
          </a:p>
        </p:txBody>
      </p:sp>
      <p:pic>
        <p:nvPicPr>
          <p:cNvPr id="41986" name="Picture 2" descr="http://www.popcrunch.com/wp-content/uploads/2009/12/1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4762500" cy="344805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5436096" y="1340768"/>
            <a:ext cx="3240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b="1" dirty="0" err="1" smtClean="0">
                <a:solidFill>
                  <a:srgbClr val="C00000"/>
                </a:solidFill>
              </a:rPr>
              <a:t>Photoshopped</a:t>
            </a:r>
            <a:r>
              <a:rPr lang="en-CA" sz="2800" b="1" dirty="0" smtClean="0">
                <a:solidFill>
                  <a:srgbClr val="C00000"/>
                </a:solidFill>
              </a:rPr>
              <a:t/>
            </a:r>
            <a:br>
              <a:rPr lang="en-CA" sz="2800" b="1" dirty="0" smtClean="0">
                <a:solidFill>
                  <a:srgbClr val="C00000"/>
                </a:solidFill>
              </a:rPr>
            </a:br>
            <a:r>
              <a:rPr lang="en-CA" sz="2800" b="1" dirty="0" smtClean="0">
                <a:solidFill>
                  <a:srgbClr val="C00000"/>
                </a:solidFill>
              </a:rPr>
              <a:t> or Not?</a:t>
            </a:r>
            <a:endParaRPr lang="en-CA" sz="2400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lang="en-CA" sz="28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Photoshop 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Tools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techpp.com/wp-content/uploads/2010/01/20-fe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836712"/>
            <a:ext cx="5184576" cy="43204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1988" name="Picture 4" descr="http://www.popcrunch.com/wp-content/uploads/2009/12/1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4762500" cy="35433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652120" y="2708920"/>
            <a:ext cx="32038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err="1" smtClean="0">
                <a:solidFill>
                  <a:srgbClr val="C00000"/>
                </a:solidFill>
              </a:rPr>
              <a:t>Demi</a:t>
            </a:r>
            <a:r>
              <a:rPr lang="en-CA" sz="2800" dirty="0" smtClean="0">
                <a:solidFill>
                  <a:srgbClr val="C00000"/>
                </a:solidFill>
              </a:rPr>
              <a:t> </a:t>
            </a:r>
            <a:r>
              <a:rPr lang="en-CA" sz="2800" dirty="0" err="1" smtClean="0">
                <a:solidFill>
                  <a:srgbClr val="C00000"/>
                </a:solidFill>
              </a:rPr>
              <a:t>Lovato</a:t>
            </a:r>
            <a:endParaRPr lang="en-CA" sz="2800" dirty="0" smtClean="0">
              <a:solidFill>
                <a:srgbClr val="C00000"/>
              </a:solidFill>
            </a:endParaRPr>
          </a:p>
          <a:p>
            <a:r>
              <a:rPr lang="en-CA" sz="2800" dirty="0" smtClean="0">
                <a:solidFill>
                  <a:srgbClr val="C00000"/>
                </a:solidFill>
              </a:rPr>
              <a:t>Walt Disney</a:t>
            </a:r>
          </a:p>
          <a:p>
            <a:endParaRPr lang="en-CA" sz="2000" dirty="0"/>
          </a:p>
        </p:txBody>
      </p:sp>
      <p:sp>
        <p:nvSpPr>
          <p:cNvPr id="14" name="Rectangle 13"/>
          <p:cNvSpPr/>
          <p:nvPr/>
        </p:nvSpPr>
        <p:spPr>
          <a:xfrm>
            <a:off x="5436096" y="1556792"/>
            <a:ext cx="3240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b="1" dirty="0" err="1" smtClean="0">
                <a:solidFill>
                  <a:srgbClr val="C00000"/>
                </a:solidFill>
              </a:rPr>
              <a:t>Photoshopped</a:t>
            </a:r>
            <a:r>
              <a:rPr lang="en-CA" sz="2800" b="1" dirty="0" smtClean="0">
                <a:solidFill>
                  <a:srgbClr val="C00000"/>
                </a:solidFill>
              </a:rPr>
              <a:t/>
            </a:r>
            <a:br>
              <a:rPr lang="en-CA" sz="2800" b="1" dirty="0" smtClean="0">
                <a:solidFill>
                  <a:srgbClr val="C00000"/>
                </a:solidFill>
              </a:rPr>
            </a:br>
            <a:r>
              <a:rPr lang="en-CA" sz="2800" b="1" dirty="0" smtClean="0">
                <a:solidFill>
                  <a:srgbClr val="C00000"/>
                </a:solidFill>
              </a:rPr>
              <a:t> or Not?</a:t>
            </a:r>
            <a:endParaRPr lang="en-CA" sz="2400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lang="en-CA" sz="28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Photoshop 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Tools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Selection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Tools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23528" y="1124744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b="1" dirty="0" smtClean="0">
                <a:solidFill>
                  <a:srgbClr val="C00000"/>
                </a:solidFill>
              </a:rPr>
              <a:t>Selecting in Photoshop</a:t>
            </a:r>
            <a:endParaRPr lang="en-CA" sz="2400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t="22567"/>
          <a:stretch>
            <a:fillRect/>
          </a:stretch>
        </p:blipFill>
        <p:spPr bwMode="auto">
          <a:xfrm>
            <a:off x="5508104" y="5080258"/>
            <a:ext cx="3275856" cy="177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51520" y="1628800"/>
            <a:ext cx="446449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Each tool has its</a:t>
            </a:r>
            <a:br>
              <a:rPr lang="en-CA" sz="2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strengths and weaknesses</a:t>
            </a:r>
          </a:p>
          <a:p>
            <a:pPr algn="ctr"/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CA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Recognizing </a:t>
            </a:r>
            <a:r>
              <a:rPr lang="en-CA" sz="2000" b="1" dirty="0" smtClean="0">
                <a:solidFill>
                  <a:srgbClr val="C00000"/>
                </a:solidFill>
              </a:rPr>
              <a:t/>
            </a:r>
            <a:br>
              <a:rPr lang="en-CA" sz="2000" b="1" dirty="0" smtClean="0">
                <a:solidFill>
                  <a:srgbClr val="C00000"/>
                </a:solidFill>
              </a:rPr>
            </a:br>
            <a:r>
              <a:rPr lang="en-CA" sz="2000" b="1" dirty="0" smtClean="0">
                <a:solidFill>
                  <a:srgbClr val="C00000"/>
                </a:solidFill>
              </a:rPr>
              <a:t>what you need to select  and </a:t>
            </a:r>
            <a:r>
              <a:rPr lang="en-CA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deciding</a:t>
            </a:r>
            <a:r>
              <a:rPr lang="en-CA" sz="2000" b="1" dirty="0" smtClean="0">
                <a:solidFill>
                  <a:srgbClr val="C00000"/>
                </a:solidFill>
              </a:rPr>
              <a:t> which is the best  tool!</a:t>
            </a:r>
          </a:p>
          <a:p>
            <a:pPr algn="ctr"/>
            <a:endParaRPr lang="en-CA" sz="2000" b="1" dirty="0" smtClean="0"/>
          </a:p>
          <a:p>
            <a:pPr algn="ctr"/>
            <a:r>
              <a:rPr lang="en-CA" sz="2200" dirty="0" smtClean="0"/>
              <a:t>It will make your life easier</a:t>
            </a:r>
            <a:br>
              <a:rPr lang="en-CA" sz="2200" dirty="0" smtClean="0"/>
            </a:br>
            <a:r>
              <a:rPr lang="en-CA" sz="2200" dirty="0" smtClean="0"/>
              <a:t>and give you a professional look! </a:t>
            </a:r>
          </a:p>
          <a:p>
            <a:pPr algn="ctr"/>
            <a:endParaRPr lang="en-CA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Picture 11" descr="model_female_hai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6096" y="2708920"/>
            <a:ext cx="3429000" cy="2282190"/>
          </a:xfrm>
          <a:prstGeom prst="rect">
            <a:avLst/>
          </a:prstGeom>
        </p:spPr>
      </p:pic>
      <p:pic>
        <p:nvPicPr>
          <p:cNvPr id="25602" name="Picture 2" descr="http://www.kaushik.net/avinash/wp-content/uploads/2007/10/best_tool_for_the_job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332656"/>
            <a:ext cx="3853061" cy="25355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9632" y="1484784"/>
            <a:ext cx="4104456" cy="460851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Clr>
                <a:schemeClr val="tx1"/>
              </a:buClr>
              <a:buSzPct val="158000"/>
              <a:buNone/>
            </a:pPr>
            <a:r>
              <a:rPr lang="en-US" sz="2400" dirty="0" smtClean="0"/>
              <a:t>Use different tools to select parts of an image</a:t>
            </a:r>
            <a:br>
              <a:rPr lang="en-US" sz="2400" dirty="0" smtClean="0"/>
            </a:br>
            <a:endParaRPr lang="en-US" sz="2400" dirty="0" smtClean="0"/>
          </a:p>
          <a:p>
            <a:pPr marL="723900" lvl="2" indent="-273050">
              <a:buSzPct val="158000"/>
            </a:pPr>
            <a:r>
              <a:rPr lang="en-US" b="1" dirty="0" smtClean="0"/>
              <a:t>Marquees</a:t>
            </a:r>
          </a:p>
          <a:p>
            <a:pPr marL="723900" lvl="2" indent="-273050" eaLnBrk="1" hangingPunct="1">
              <a:buSzPct val="158000"/>
            </a:pPr>
            <a:r>
              <a:rPr lang="en-US" sz="2400" b="1" dirty="0" smtClean="0"/>
              <a:t>Lasso</a:t>
            </a:r>
          </a:p>
          <a:p>
            <a:pPr marL="723900" lvl="2" indent="-273050" eaLnBrk="1" hangingPunct="1">
              <a:buSzPct val="158000"/>
            </a:pPr>
            <a:r>
              <a:rPr lang="en-US" sz="2400" b="1" dirty="0" smtClean="0"/>
              <a:t>Quick Selection </a:t>
            </a:r>
          </a:p>
          <a:p>
            <a:pPr marL="723900" lvl="2" indent="-273050">
              <a:buSzPct val="158000"/>
            </a:pPr>
            <a:r>
              <a:rPr lang="en-US" sz="2400" b="1" dirty="0" smtClean="0"/>
              <a:t>Wand</a:t>
            </a:r>
          </a:p>
          <a:p>
            <a:pPr marL="723900" lvl="2" indent="-273050" eaLnBrk="1" hangingPunct="1">
              <a:buSzPct val="158000"/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  <a:p>
            <a:pPr eaLnBrk="1" hangingPunct="1">
              <a:buNone/>
            </a:pPr>
            <a:r>
              <a:rPr lang="en-US" sz="2600" b="1" dirty="0" smtClean="0"/>
              <a:t>Some are better suited than others!</a:t>
            </a:r>
            <a:br>
              <a:rPr lang="en-US" sz="2600" b="1" dirty="0" smtClean="0"/>
            </a:br>
            <a:endParaRPr lang="en-US" sz="2600" b="1" dirty="0" smtClean="0"/>
          </a:p>
          <a:p>
            <a:pPr lvl="1" eaLnBrk="1" hangingPunct="1"/>
            <a:endParaRPr lang="en-US" sz="18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115616" y="908720"/>
            <a:ext cx="480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800" b="1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Working with Image Areas: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71600" y="692696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52400"/>
            <a:ext cx="5334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79512" y="620688"/>
            <a:ext cx="648072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 descr="model_female_hai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5000" y="3645024"/>
            <a:ext cx="3429000" cy="2282190"/>
          </a:xfrm>
          <a:prstGeom prst="rect">
            <a:avLst/>
          </a:prstGeom>
        </p:spPr>
      </p:pic>
      <p:pic>
        <p:nvPicPr>
          <p:cNvPr id="16" name="Picture 2" descr="http://www.popcrunch.com/wp-content/uploads/2009/12/052.jpg"/>
          <p:cNvPicPr>
            <a:picLocks noChangeAspect="1" noChangeArrowheads="1"/>
          </p:cNvPicPr>
          <p:nvPr/>
        </p:nvPicPr>
        <p:blipFill>
          <a:blip r:embed="rId5" cstate="print"/>
          <a:srcRect r="52703" b="28876"/>
          <a:stretch>
            <a:fillRect/>
          </a:stretch>
        </p:blipFill>
        <p:spPr bwMode="auto">
          <a:xfrm>
            <a:off x="6444208" y="980728"/>
            <a:ext cx="2520280" cy="2448272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6308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Selection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Tools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0"/>
          <p:cNvPicPr>
            <a:picLocks noChangeAspect="1" noChangeArrowheads="1"/>
          </p:cNvPicPr>
          <p:nvPr/>
        </p:nvPicPr>
        <p:blipFill>
          <a:blip r:embed="rId3" cstate="print"/>
          <a:srcRect l="13500" b="56506"/>
          <a:stretch>
            <a:fillRect/>
          </a:stretch>
        </p:blipFill>
        <p:spPr bwMode="auto">
          <a:xfrm>
            <a:off x="0" y="908720"/>
            <a:ext cx="605408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6"/>
          <p:cNvSpPr>
            <a:spLocks noChangeArrowheads="1"/>
          </p:cNvSpPr>
          <p:nvPr/>
        </p:nvSpPr>
        <p:spPr bwMode="auto">
          <a:xfrm>
            <a:off x="0" y="1484784"/>
            <a:ext cx="576064" cy="288032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008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MARQUEE Selection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tools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03648" y="1124744"/>
            <a:ext cx="439248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Rectangular Marquee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/>
              <a:t>Select an area of the photo by drawing a </a:t>
            </a:r>
            <a:r>
              <a:rPr lang="en-CA" sz="2200" dirty="0" smtClean="0">
                <a:solidFill>
                  <a:srgbClr val="C00000"/>
                </a:solidFill>
              </a:rPr>
              <a:t>rectangular marquee </a:t>
            </a:r>
            <a:r>
              <a:rPr lang="en-CA" sz="2200" dirty="0" smtClean="0"/>
              <a:t>(Square, box, rectangle)</a:t>
            </a:r>
            <a:endParaRPr lang="en-CA" sz="2200" dirty="0" smtClean="0">
              <a:solidFill>
                <a:srgbClr val="C00000"/>
              </a:solidFill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Move marquee into another picture</a:t>
            </a:r>
            <a:endParaRPr lang="en-CA" sz="2200" dirty="0" smtClean="0"/>
          </a:p>
          <a:p>
            <a:endParaRPr lang="en-CA" sz="2000" dirty="0" smtClean="0"/>
          </a:p>
          <a:p>
            <a:r>
              <a:rPr lang="en-CA" sz="2400" b="1" dirty="0" smtClean="0">
                <a:solidFill>
                  <a:srgbClr val="C00000"/>
                </a:solidFill>
              </a:rPr>
              <a:t>Elliptical  Marquee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/>
              <a:t>Select an area of the photo by drawing a </a:t>
            </a:r>
            <a:r>
              <a:rPr lang="en-CA" sz="2200" dirty="0" smtClean="0">
                <a:solidFill>
                  <a:srgbClr val="C00000"/>
                </a:solidFill>
              </a:rPr>
              <a:t>circular or elliptic marquee </a:t>
            </a:r>
            <a:r>
              <a:rPr lang="en-CA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(circle, ellipse, oval) 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Move marquee into another picture </a:t>
            </a:r>
            <a:r>
              <a:rPr lang="en-CA" sz="2200" dirty="0" smtClean="0"/>
              <a:t/>
            </a:r>
            <a:br>
              <a:rPr lang="en-CA" sz="2200" dirty="0" smtClean="0"/>
            </a:b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000" dirty="0" smtClean="0"/>
              <a:t/>
            </a:r>
            <a:br>
              <a:rPr lang="en-CA" sz="2000" dirty="0" smtClean="0"/>
            </a:br>
            <a:endParaRPr lang="en-CA" sz="2000" dirty="0"/>
          </a:p>
        </p:txBody>
      </p:sp>
      <p:pic>
        <p:nvPicPr>
          <p:cNvPr id="18" name="Picture 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124744"/>
            <a:ext cx="5175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3" cstate="print"/>
          <a:srcRect t="6819" b="87500"/>
          <a:stretch>
            <a:fillRect/>
          </a:stretch>
        </p:blipFill>
        <p:spPr bwMode="auto">
          <a:xfrm>
            <a:off x="827584" y="3573016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2" name="Picture 2" descr="https://encrypted-tbn2.gstatic.com/images?q=tbn:ANd9GcTRUu1Zp1KwjAazb0khqtLRxqivVYjw2vyLvpHkkaVn_fj0H3Akd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1632" y="980728"/>
            <a:ext cx="3312368" cy="2204232"/>
          </a:xfrm>
          <a:prstGeom prst="rect">
            <a:avLst/>
          </a:prstGeom>
          <a:noFill/>
        </p:spPr>
      </p:pic>
      <p:pic>
        <p:nvPicPr>
          <p:cNvPr id="76804" name="Picture 4" descr="The completed Photoshop vignette effect. Image copyright © 2008 Photoshop Essentials.com"/>
          <p:cNvPicPr>
            <a:picLocks noChangeAspect="1" noChangeArrowheads="1"/>
          </p:cNvPicPr>
          <p:nvPr/>
        </p:nvPicPr>
        <p:blipFill>
          <a:blip r:embed="rId6" cstate="print"/>
          <a:srcRect t="3360" r="13401" b="8240"/>
          <a:stretch>
            <a:fillRect/>
          </a:stretch>
        </p:blipFill>
        <p:spPr bwMode="auto">
          <a:xfrm>
            <a:off x="7271792" y="3501008"/>
            <a:ext cx="1692696" cy="2407275"/>
          </a:xfrm>
          <a:prstGeom prst="rect">
            <a:avLst/>
          </a:prstGeom>
          <a:noFill/>
        </p:spPr>
      </p:pic>
      <p:pic>
        <p:nvPicPr>
          <p:cNvPr id="76806" name="Picture 6" descr="The photo of the bride after drawing a selection with the Elliptical Marquee Tool. Image copyright © 2008 Photoshop Essentials.com"/>
          <p:cNvPicPr>
            <a:picLocks noChangeAspect="1" noChangeArrowheads="1"/>
          </p:cNvPicPr>
          <p:nvPr/>
        </p:nvPicPr>
        <p:blipFill>
          <a:blip r:embed="rId7" cstate="print"/>
          <a:srcRect t="6720" r="6379" b="5921"/>
          <a:stretch>
            <a:fillRect/>
          </a:stretch>
        </p:blipFill>
        <p:spPr bwMode="auto">
          <a:xfrm>
            <a:off x="5472608" y="3573016"/>
            <a:ext cx="1772505" cy="2304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0"/>
          <p:cNvPicPr>
            <a:picLocks noChangeAspect="1" noChangeArrowheads="1"/>
          </p:cNvPicPr>
          <p:nvPr/>
        </p:nvPicPr>
        <p:blipFill>
          <a:blip r:embed="rId3" cstate="print"/>
          <a:srcRect l="13500" b="56506"/>
          <a:stretch>
            <a:fillRect/>
          </a:stretch>
        </p:blipFill>
        <p:spPr bwMode="auto">
          <a:xfrm>
            <a:off x="0" y="908720"/>
            <a:ext cx="605408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6"/>
          <p:cNvSpPr>
            <a:spLocks noChangeArrowheads="1"/>
          </p:cNvSpPr>
          <p:nvPr/>
        </p:nvSpPr>
        <p:spPr bwMode="auto">
          <a:xfrm>
            <a:off x="-36512" y="1700808"/>
            <a:ext cx="576064" cy="288032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pic>
        <p:nvPicPr>
          <p:cNvPr id="39948" name="Picture 10"/>
          <p:cNvPicPr>
            <a:picLocks noChangeAspect="1" noChangeArrowheads="1"/>
          </p:cNvPicPr>
          <p:nvPr/>
        </p:nvPicPr>
        <p:blipFill>
          <a:blip r:embed="rId3" cstate="print"/>
          <a:srcRect l="10526" t="11365" r="28070" b="84848"/>
          <a:stretch>
            <a:fillRect/>
          </a:stretch>
        </p:blipFill>
        <p:spPr bwMode="auto">
          <a:xfrm>
            <a:off x="899592" y="1340768"/>
            <a:ext cx="55482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9" name="Picture 22"/>
          <p:cNvPicPr>
            <a:picLocks noChangeAspect="1" noChangeArrowheads="1"/>
          </p:cNvPicPr>
          <p:nvPr/>
        </p:nvPicPr>
        <p:blipFill>
          <a:blip r:embed="rId4" cstate="print"/>
          <a:srcRect t="12500" r="13513"/>
          <a:stretch>
            <a:fillRect/>
          </a:stretch>
        </p:blipFill>
        <p:spPr bwMode="auto">
          <a:xfrm>
            <a:off x="971600" y="3933056"/>
            <a:ext cx="54349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LASSO Selection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tools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7664" y="1196752"/>
            <a:ext cx="367240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</a:rPr>
              <a:t>Lasso</a:t>
            </a:r>
          </a:p>
          <a:p>
            <a:r>
              <a:rPr lang="en-CA" sz="2200" dirty="0" smtClean="0"/>
              <a:t>Make </a:t>
            </a:r>
            <a:r>
              <a:rPr lang="en-CA" sz="2200" u="sng" dirty="0" smtClean="0">
                <a:solidFill>
                  <a:srgbClr val="C00000"/>
                </a:solidFill>
              </a:rPr>
              <a:t>free form</a:t>
            </a:r>
            <a:r>
              <a:rPr lang="en-CA" sz="2200" dirty="0" smtClean="0">
                <a:solidFill>
                  <a:srgbClr val="C00000"/>
                </a:solidFill>
              </a:rPr>
              <a:t> segments </a:t>
            </a:r>
            <a:r>
              <a:rPr lang="en-CA" sz="2200" dirty="0" smtClean="0"/>
              <a:t>of selection border</a:t>
            </a:r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 smtClean="0"/>
          </a:p>
          <a:p>
            <a:r>
              <a:rPr lang="en-CA" sz="2800" b="1" dirty="0" smtClean="0">
                <a:solidFill>
                  <a:srgbClr val="C00000"/>
                </a:solidFill>
              </a:rPr>
              <a:t>Polygonal Lasso</a:t>
            </a:r>
          </a:p>
          <a:p>
            <a:r>
              <a:rPr lang="en-CA" sz="2200" dirty="0" smtClean="0"/>
              <a:t>Make </a:t>
            </a:r>
            <a:r>
              <a:rPr lang="en-CA" sz="2200" u="sng" dirty="0" smtClean="0">
                <a:solidFill>
                  <a:srgbClr val="FF0000"/>
                </a:solidFill>
              </a:rPr>
              <a:t>straight-edged</a:t>
            </a:r>
            <a:r>
              <a:rPr lang="en-CA" sz="2200" dirty="0" smtClean="0"/>
              <a:t> </a:t>
            </a:r>
            <a:r>
              <a:rPr lang="en-CA" sz="2200" dirty="0" smtClean="0">
                <a:solidFill>
                  <a:srgbClr val="C00000"/>
                </a:solidFill>
              </a:rPr>
              <a:t>segments </a:t>
            </a:r>
            <a:r>
              <a:rPr lang="en-CA" sz="2200" dirty="0" smtClean="0"/>
              <a:t>of a section border</a:t>
            </a:r>
          </a:p>
          <a:p>
            <a:r>
              <a:rPr lang="en-CA" sz="2200" dirty="0" smtClean="0"/>
              <a:t>Best for selecting straight edged lines</a:t>
            </a: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000" dirty="0" smtClean="0"/>
              <a:t/>
            </a:r>
            <a:br>
              <a:rPr lang="en-CA" sz="2000" dirty="0" smtClean="0"/>
            </a:br>
            <a:endParaRPr lang="en-CA" sz="2000" dirty="0"/>
          </a:p>
        </p:txBody>
      </p:sp>
      <p:pic>
        <p:nvPicPr>
          <p:cNvPr id="2052" name="Picture 4" descr="https://encrypted-tbn0.gstatic.com/images?q=tbn:ANd9GcTEJulnEczy7vuX-92Q8P4-ypG9WXSExnvO4NBGjiKctdSkRy6H_Q"/>
          <p:cNvPicPr>
            <a:picLocks noChangeAspect="1" noChangeArrowheads="1"/>
          </p:cNvPicPr>
          <p:nvPr/>
        </p:nvPicPr>
        <p:blipFill>
          <a:blip r:embed="rId5" cstate="print"/>
          <a:srcRect l="15547" r="18129"/>
          <a:stretch>
            <a:fillRect/>
          </a:stretch>
        </p:blipFill>
        <p:spPr bwMode="auto">
          <a:xfrm>
            <a:off x="5399584" y="1052736"/>
            <a:ext cx="3744416" cy="2160240"/>
          </a:xfrm>
          <a:prstGeom prst="rect">
            <a:avLst/>
          </a:prstGeom>
          <a:noFill/>
        </p:spPr>
      </p:pic>
      <p:pic>
        <p:nvPicPr>
          <p:cNvPr id="2056" name="Picture 8" descr="The final selection"/>
          <p:cNvPicPr>
            <a:picLocks noChangeAspect="1" noChangeArrowheads="1"/>
          </p:cNvPicPr>
          <p:nvPr/>
        </p:nvPicPr>
        <p:blipFill>
          <a:blip r:embed="rId6" cstate="print"/>
          <a:srcRect l="19881" r="37118"/>
          <a:stretch>
            <a:fillRect/>
          </a:stretch>
        </p:blipFill>
        <p:spPr bwMode="auto">
          <a:xfrm>
            <a:off x="6228184" y="3717032"/>
            <a:ext cx="2232248" cy="2819401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>
            <a:off x="7020272" y="4077072"/>
            <a:ext cx="7920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7812360" y="4077072"/>
            <a:ext cx="72008" cy="22322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04248" y="6309320"/>
            <a:ext cx="10801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804248" y="4077072"/>
            <a:ext cx="216024" cy="22322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0"/>
          <p:cNvPicPr>
            <a:picLocks noChangeAspect="1" noChangeArrowheads="1"/>
          </p:cNvPicPr>
          <p:nvPr/>
        </p:nvPicPr>
        <p:blipFill>
          <a:blip r:embed="rId3" cstate="print"/>
          <a:srcRect l="13500" b="56506"/>
          <a:stretch>
            <a:fillRect/>
          </a:stretch>
        </p:blipFill>
        <p:spPr bwMode="auto">
          <a:xfrm>
            <a:off x="0" y="908720"/>
            <a:ext cx="605408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6"/>
          <p:cNvSpPr>
            <a:spLocks noChangeArrowheads="1"/>
          </p:cNvSpPr>
          <p:nvPr/>
        </p:nvSpPr>
        <p:spPr bwMode="auto">
          <a:xfrm>
            <a:off x="-36512" y="1700808"/>
            <a:ext cx="576064" cy="288032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pic>
        <p:nvPicPr>
          <p:cNvPr id="39950" name="Picture 23"/>
          <p:cNvPicPr>
            <a:picLocks noChangeAspect="1" noChangeArrowheads="1"/>
          </p:cNvPicPr>
          <p:nvPr/>
        </p:nvPicPr>
        <p:blipFill>
          <a:blip r:embed="rId4" cstate="print"/>
          <a:srcRect l="9697" t="20000" r="12727" b="10001"/>
          <a:stretch>
            <a:fillRect/>
          </a:stretch>
        </p:blipFill>
        <p:spPr bwMode="auto">
          <a:xfrm>
            <a:off x="899592" y="1556792"/>
            <a:ext cx="54349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LASSO Selection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tools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7664" y="856357"/>
            <a:ext cx="37444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800" b="1" dirty="0" smtClean="0">
                <a:solidFill>
                  <a:srgbClr val="C00000"/>
                </a:solidFill>
              </a:rPr>
              <a:t>Magnetic Lasso: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/>
              <a:t>Select portions of an image with</a:t>
            </a:r>
            <a:r>
              <a:rPr lang="en-CA" sz="2200" dirty="0" smtClean="0">
                <a:solidFill>
                  <a:srgbClr val="C00000"/>
                </a:solidFill>
              </a:rPr>
              <a:t> </a:t>
            </a:r>
            <a:r>
              <a:rPr lang="en-CA" sz="2200" u="sng" dirty="0" smtClean="0">
                <a:solidFill>
                  <a:srgbClr val="C00000"/>
                </a:solidFill>
              </a:rPr>
              <a:t>complex</a:t>
            </a:r>
            <a:r>
              <a:rPr lang="en-CA" sz="2200" dirty="0" smtClean="0">
                <a:solidFill>
                  <a:srgbClr val="C00000"/>
                </a:solidFill>
              </a:rPr>
              <a:t> edges that are set against high contrast background. “snapping effect”</a:t>
            </a:r>
            <a:br>
              <a:rPr lang="en-CA" sz="2200" dirty="0" smtClean="0">
                <a:solidFill>
                  <a:srgbClr val="C00000"/>
                </a:solidFill>
              </a:rPr>
            </a:br>
            <a:endParaRPr lang="en-CA" sz="2200" dirty="0" smtClean="0">
              <a:solidFill>
                <a:srgbClr val="C00000"/>
              </a:solidFill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/>
              <a:t>Can accurately select areas that contain many colors. </a:t>
            </a:r>
            <a:endParaRPr lang="en-CA" sz="2200" dirty="0"/>
          </a:p>
        </p:txBody>
      </p:sp>
      <p:pic>
        <p:nvPicPr>
          <p:cNvPr id="2054" name="Picture 6" descr="http://www.ephotozine.com/articles/how-to-use-photoshop-s-lasso-tools-18272/images/magnetic_lasso_tool.jpg"/>
          <p:cNvPicPr>
            <a:picLocks noChangeAspect="1" noChangeArrowheads="1"/>
          </p:cNvPicPr>
          <p:nvPr/>
        </p:nvPicPr>
        <p:blipFill>
          <a:blip r:embed="rId5" cstate="print"/>
          <a:srcRect r="35230"/>
          <a:stretch>
            <a:fillRect/>
          </a:stretch>
        </p:blipFill>
        <p:spPr bwMode="auto">
          <a:xfrm>
            <a:off x="5940152" y="1052736"/>
            <a:ext cx="2664296" cy="4946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0"/>
          <p:cNvPicPr>
            <a:picLocks noChangeAspect="1" noChangeArrowheads="1"/>
          </p:cNvPicPr>
          <p:nvPr/>
        </p:nvPicPr>
        <p:blipFill>
          <a:blip r:embed="rId3" cstate="print"/>
          <a:srcRect l="13500" b="56506"/>
          <a:stretch>
            <a:fillRect/>
          </a:stretch>
        </p:blipFill>
        <p:spPr bwMode="auto">
          <a:xfrm>
            <a:off x="0" y="908720"/>
            <a:ext cx="605408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6"/>
          <p:cNvSpPr>
            <a:spLocks noChangeArrowheads="1"/>
          </p:cNvSpPr>
          <p:nvPr/>
        </p:nvSpPr>
        <p:spPr bwMode="auto">
          <a:xfrm>
            <a:off x="0" y="1988840"/>
            <a:ext cx="576064" cy="288032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51520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QUICK</a:t>
            </a: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Selection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tools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5656" y="1124744"/>
            <a:ext cx="3744416" cy="491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</a:rPr>
              <a:t>Quick Selection</a:t>
            </a:r>
          </a:p>
          <a:p>
            <a:pPr marL="182563" lvl="0" indent="-182563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200" dirty="0" smtClean="0">
                <a:latin typeface="Arial" charset="0"/>
              </a:rPr>
              <a:t>Make accurate </a:t>
            </a:r>
            <a:r>
              <a:rPr lang="en-US" sz="2200" b="1" dirty="0" smtClean="0">
                <a:solidFill>
                  <a:srgbClr val="CC3300"/>
                </a:solidFill>
                <a:latin typeface="Arial" charset="0"/>
              </a:rPr>
              <a:t>selection of </a:t>
            </a:r>
            <a:r>
              <a:rPr lang="en-US" sz="2200" b="1" u="sng" dirty="0" smtClean="0">
                <a:solidFill>
                  <a:srgbClr val="CC3300"/>
                </a:solidFill>
                <a:latin typeface="Arial" charset="0"/>
              </a:rPr>
              <a:t>complex</a:t>
            </a:r>
            <a:r>
              <a:rPr lang="en-US" sz="2200" b="1" dirty="0" smtClean="0">
                <a:solidFill>
                  <a:srgbClr val="CC3300"/>
                </a:solidFill>
                <a:latin typeface="Arial" charset="0"/>
              </a:rPr>
              <a:t> shapes</a:t>
            </a:r>
            <a:r>
              <a:rPr lang="en-US" sz="2200" dirty="0" smtClean="0">
                <a:solidFill>
                  <a:srgbClr val="CC3300"/>
                </a:solidFill>
                <a:latin typeface="Arial" charset="0"/>
              </a:rPr>
              <a:t> </a:t>
            </a:r>
            <a:r>
              <a:rPr lang="en-US" sz="2200" dirty="0" smtClean="0">
                <a:latin typeface="Arial" charset="0"/>
              </a:rPr>
              <a:t>based on color and texture</a:t>
            </a:r>
          </a:p>
          <a:p>
            <a:pPr marL="182563" lvl="0" indent="-182563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200" dirty="0" smtClean="0">
                <a:latin typeface="Arial" charset="0"/>
              </a:rPr>
              <a:t>Using an adjustable brush</a:t>
            </a:r>
          </a:p>
          <a:p>
            <a:pPr marL="182563" lvl="0" indent="-182563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200" dirty="0" smtClean="0">
                <a:latin typeface="Arial" charset="0"/>
              </a:rPr>
              <a:t>Drag the brush, and area expands</a:t>
            </a:r>
          </a:p>
          <a:p>
            <a:endParaRPr lang="en-CA" sz="2000" dirty="0" smtClean="0"/>
          </a:p>
          <a:p>
            <a:r>
              <a:rPr lang="en-CA" sz="2800" b="1" dirty="0" smtClean="0">
                <a:solidFill>
                  <a:srgbClr val="C00000"/>
                </a:solidFill>
              </a:rPr>
              <a:t>Magic Wand</a:t>
            </a:r>
          </a:p>
          <a:p>
            <a:pPr marL="182563" lvl="0" indent="-182563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Used to select pixels of an </a:t>
            </a:r>
            <a:r>
              <a:rPr lang="en-US" sz="2200" dirty="0" smtClean="0">
                <a:solidFill>
                  <a:srgbClr val="C00000"/>
                </a:solidFill>
                <a:latin typeface="Arial" charset="0"/>
              </a:rPr>
              <a:t>image that are </a:t>
            </a:r>
            <a:r>
              <a:rPr lang="en-US" sz="2200" u="sng" dirty="0" smtClean="0">
                <a:solidFill>
                  <a:srgbClr val="C00000"/>
                </a:solidFill>
                <a:latin typeface="Arial" charset="0"/>
              </a:rPr>
              <a:t>similar</a:t>
            </a:r>
            <a:r>
              <a:rPr lang="en-US" sz="2200" dirty="0" smtClean="0">
                <a:solidFill>
                  <a:srgbClr val="C00000"/>
                </a:solidFill>
                <a:latin typeface="Arial" charset="0"/>
              </a:rPr>
              <a:t> in color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or brightness with a single click </a:t>
            </a:r>
            <a:endParaRPr lang="en-CA" sz="2200" dirty="0"/>
          </a:p>
        </p:txBody>
      </p:sp>
      <p:pic>
        <p:nvPicPr>
          <p:cNvPr id="17" name="Picture 23"/>
          <p:cNvPicPr>
            <a:picLocks noChangeAspect="1" noChangeArrowheads="1"/>
          </p:cNvPicPr>
          <p:nvPr/>
        </p:nvPicPr>
        <p:blipFill>
          <a:blip r:embed="rId4" cstate="print"/>
          <a:srcRect t="13062"/>
          <a:stretch>
            <a:fillRect/>
          </a:stretch>
        </p:blipFill>
        <p:spPr bwMode="auto">
          <a:xfrm>
            <a:off x="755576" y="1268760"/>
            <a:ext cx="609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3" cstate="print"/>
          <a:srcRect l="20409" t="14285" r="8163" b="79762"/>
          <a:stretch>
            <a:fillRect/>
          </a:stretch>
        </p:blipFill>
        <p:spPr bwMode="auto">
          <a:xfrm>
            <a:off x="827584" y="4221088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0" name="Picture 2" descr="http://blog.spoongraphics.co.uk/wp-content/uploads/2012/masking-techniques/quick-selec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224" y="188640"/>
            <a:ext cx="2376264" cy="2149199"/>
          </a:xfrm>
          <a:prstGeom prst="rect">
            <a:avLst/>
          </a:prstGeom>
          <a:noFill/>
        </p:spPr>
      </p:pic>
      <p:pic>
        <p:nvPicPr>
          <p:cNvPr id="78852" name="Picture 4" descr="http://www.essential-photoshop-elements.com/images/save-selection-selected_ca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34012" y="2420888"/>
            <a:ext cx="4009988" cy="1986429"/>
          </a:xfrm>
          <a:prstGeom prst="rect">
            <a:avLst/>
          </a:prstGeom>
          <a:noFill/>
        </p:spPr>
      </p:pic>
      <p:pic>
        <p:nvPicPr>
          <p:cNvPr id="78854" name="Picture 6" descr="Photoshop Magic Wand Tutoria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2080" y="4581128"/>
            <a:ext cx="2386431" cy="1461080"/>
          </a:xfrm>
          <a:prstGeom prst="rect">
            <a:avLst/>
          </a:prstGeom>
          <a:noFill/>
        </p:spPr>
      </p:pic>
      <p:pic>
        <p:nvPicPr>
          <p:cNvPr id="78856" name="Picture 8" descr="https://encrypted-tbn0.gstatic.com/images?q=tbn:ANd9GcRG0_Re5Mi3dLTu84m5RQBDuppTFBqZI9z9KN3rmydNr2vtDEVoO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81600" y="4869160"/>
            <a:ext cx="1862400" cy="1268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SELECTION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TOOLS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66671" b="56000"/>
          <a:stretch>
            <a:fillRect/>
          </a:stretch>
        </p:blipFill>
        <p:spPr bwMode="auto">
          <a:xfrm>
            <a:off x="0" y="3789039"/>
            <a:ext cx="2987824" cy="243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r="34152" b="53333"/>
          <a:stretch>
            <a:fillRect/>
          </a:stretch>
        </p:blipFill>
        <p:spPr bwMode="auto">
          <a:xfrm>
            <a:off x="1619672" y="980728"/>
            <a:ext cx="576064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t="46667" r="34152"/>
          <a:stretch>
            <a:fillRect/>
          </a:stretch>
        </p:blipFill>
        <p:spPr bwMode="auto">
          <a:xfrm>
            <a:off x="3203848" y="3717032"/>
            <a:ext cx="576064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SELECTION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TOOLS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r="51710"/>
          <a:stretch>
            <a:fillRect/>
          </a:stretch>
        </p:blipFill>
        <p:spPr bwMode="auto">
          <a:xfrm>
            <a:off x="467544" y="1052736"/>
            <a:ext cx="3827107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65848" t="45333" b="5333"/>
          <a:stretch>
            <a:fillRect/>
          </a:stretch>
        </p:blipFill>
        <p:spPr bwMode="auto">
          <a:xfrm>
            <a:off x="4211960" y="908720"/>
            <a:ext cx="411823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SELECTION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TOOLS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51520" y="1052736"/>
            <a:ext cx="288032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So can those tools easily handle situations such as these? </a:t>
            </a:r>
          </a:p>
          <a:p>
            <a:endParaRPr lang="en-CA" sz="2800" dirty="0" smtClean="0"/>
          </a:p>
          <a:p>
            <a:pPr algn="ctr"/>
            <a:r>
              <a:rPr lang="en-CA" sz="2800" dirty="0" smtClean="0">
                <a:solidFill>
                  <a:srgbClr val="C00000"/>
                </a:solidFill>
              </a:rPr>
              <a:t>Power of Using </a:t>
            </a:r>
          </a:p>
          <a:p>
            <a:pPr algn="ctr"/>
            <a:r>
              <a:rPr lang="en-CA" sz="2800" u="sng" dirty="0" smtClean="0">
                <a:solidFill>
                  <a:srgbClr val="C00000"/>
                </a:solidFill>
              </a:rPr>
              <a:t>Masks</a:t>
            </a:r>
          </a:p>
          <a:p>
            <a:endParaRPr lang="en-CA" dirty="0"/>
          </a:p>
        </p:txBody>
      </p:sp>
      <p:pic>
        <p:nvPicPr>
          <p:cNvPr id="80898" name="Picture 2" descr="http://www.photoshopcafe.com/tutorials/masking/masking-1.jpg"/>
          <p:cNvPicPr>
            <a:picLocks noChangeAspect="1" noChangeArrowheads="1"/>
          </p:cNvPicPr>
          <p:nvPr/>
        </p:nvPicPr>
        <p:blipFill>
          <a:blip r:embed="rId2" cstate="print"/>
          <a:srcRect r="37631"/>
          <a:stretch>
            <a:fillRect/>
          </a:stretch>
        </p:blipFill>
        <p:spPr bwMode="auto">
          <a:xfrm>
            <a:off x="3059832" y="908720"/>
            <a:ext cx="3109207" cy="4536504"/>
          </a:xfrm>
          <a:prstGeom prst="rect">
            <a:avLst/>
          </a:prstGeom>
          <a:noFill/>
        </p:spPr>
      </p:pic>
      <p:pic>
        <p:nvPicPr>
          <p:cNvPr id="80900" name="Picture 4" descr="http://www.photoshopcafe.com/tutorials/masking/masking-F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7450" y="980728"/>
            <a:ext cx="2876550" cy="4276726"/>
          </a:xfrm>
          <a:prstGeom prst="rect">
            <a:avLst/>
          </a:prstGeom>
          <a:noFill/>
        </p:spPr>
      </p:pic>
      <p:pic>
        <p:nvPicPr>
          <p:cNvPr id="80904" name="Picture 8" descr="http://1.bp.blogspot.com/-DcdIM5GB6Uo/T2oRmwypAoI/AAAAAAAAAZw/J2VAxrLR_78/s1600/theater-masks.jpg"/>
          <p:cNvPicPr>
            <a:picLocks noChangeAspect="1" noChangeArrowheads="1"/>
          </p:cNvPicPr>
          <p:nvPr/>
        </p:nvPicPr>
        <p:blipFill>
          <a:blip r:embed="rId4" cstate="print"/>
          <a:srcRect l="3448" t="4335" r="3448" b="4635"/>
          <a:stretch>
            <a:fillRect/>
          </a:stretch>
        </p:blipFill>
        <p:spPr bwMode="auto">
          <a:xfrm>
            <a:off x="467544" y="4293096"/>
            <a:ext cx="2880320" cy="2240249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635896" y="5589240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smtClean="0"/>
              <a:t>Stay tuned for next lecture</a:t>
            </a:r>
            <a:endParaRPr lang="en-CA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CA" sz="27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MORE WITH IMAGES</a:t>
            </a:r>
            <a:br>
              <a:rPr lang="en-CA" sz="27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CA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2008" y="764704"/>
            <a:ext cx="34918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In CS1033:  Photoshop</a:t>
            </a:r>
            <a:br>
              <a:rPr lang="en-CA" sz="24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</a:br>
            <a:r>
              <a:rPr lang="en-CA" sz="24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Basic Fundamentals</a:t>
            </a:r>
          </a:p>
          <a:p>
            <a:pPr marL="355600" indent="-173038">
              <a:buFont typeface="Arial" pitchFamily="34" charset="0"/>
              <a:buChar char="•"/>
            </a:pPr>
            <a:r>
              <a:rPr lang="en-CA" sz="2000" dirty="0" smtClean="0"/>
              <a:t>Learned Photoshop with selection tools, Moving, Special effects</a:t>
            </a:r>
            <a:br>
              <a:rPr lang="en-CA" sz="2000" dirty="0" smtClean="0"/>
            </a:br>
            <a:r>
              <a:rPr lang="en-CA" sz="2000" dirty="0" smtClean="0"/>
              <a:t>Filter Galleries etc. </a:t>
            </a:r>
          </a:p>
          <a:p>
            <a:endParaRPr lang="en-CA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bg2">
                  <a:lumMod val="10000"/>
                </a:schemeClr>
              </a:buClr>
              <a:buFont typeface="Arial" pitchFamily="34" charset="0"/>
              <a:buChar char="•"/>
            </a:pPr>
            <a:endParaRPr lang="en-CA" sz="24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endParaRPr lang="en-CA" sz="2400" dirty="0" smtClean="0"/>
          </a:p>
        </p:txBody>
      </p:sp>
      <p:pic>
        <p:nvPicPr>
          <p:cNvPr id="7170" name="Picture 2" descr="photoshop-cartoons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836712"/>
            <a:ext cx="5256584" cy="496855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79512" y="2924944"/>
            <a:ext cx="3600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In </a:t>
            </a:r>
            <a:r>
              <a:rPr lang="en-CA" sz="28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CS2033:</a:t>
            </a:r>
            <a:r>
              <a:rPr lang="en-CA" sz="24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br>
              <a:rPr lang="en-CA" sz="24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</a:br>
            <a:r>
              <a:rPr lang="en-CA" sz="24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Photoshop</a:t>
            </a:r>
          </a:p>
          <a:p>
            <a:r>
              <a:rPr lang="en-CA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Next:  “Cool Stuff”</a:t>
            </a:r>
          </a:p>
          <a:p>
            <a:pPr marL="355600" indent="-173038">
              <a:buClr>
                <a:schemeClr val="bg2">
                  <a:lumMod val="10000"/>
                </a:schemeClr>
              </a:buClr>
              <a:buFont typeface="Arial" pitchFamily="34" charset="0"/>
              <a:buChar char="•"/>
            </a:pPr>
            <a:r>
              <a:rPr lang="en-CA" sz="2000" dirty="0" smtClean="0"/>
              <a:t>Resizing </a:t>
            </a:r>
            <a:r>
              <a:rPr lang="en-CA" sz="2000" dirty="0" err="1" smtClean="0"/>
              <a:t>vs</a:t>
            </a:r>
            <a:r>
              <a:rPr lang="en-CA" sz="2000" dirty="0" smtClean="0"/>
              <a:t> </a:t>
            </a:r>
            <a:r>
              <a:rPr lang="en-CA" sz="2000" dirty="0" err="1" smtClean="0"/>
              <a:t>Resampling</a:t>
            </a:r>
            <a:endParaRPr lang="en-CA" sz="2000" dirty="0" smtClean="0"/>
          </a:p>
          <a:p>
            <a:pPr marL="355600" indent="-173038">
              <a:buClr>
                <a:schemeClr val="bg2">
                  <a:lumMod val="10000"/>
                </a:schemeClr>
              </a:buClr>
              <a:buFont typeface="Arial" pitchFamily="34" charset="0"/>
              <a:buChar char="•"/>
            </a:pPr>
            <a:r>
              <a:rPr lang="en-CA" sz="2000" dirty="0" smtClean="0"/>
              <a:t>Fixing Flaws, removing things</a:t>
            </a:r>
          </a:p>
          <a:p>
            <a:pPr marL="355600" indent="-173038">
              <a:buClr>
                <a:schemeClr val="bg2">
                  <a:lumMod val="10000"/>
                </a:schemeClr>
              </a:buClr>
              <a:buFont typeface="Arial" pitchFamily="34" charset="0"/>
              <a:buChar char="•"/>
            </a:pPr>
            <a:r>
              <a:rPr lang="en-CA" sz="2000" dirty="0" smtClean="0"/>
              <a:t>Cloning, Patching</a:t>
            </a:r>
          </a:p>
          <a:p>
            <a:pPr marL="355600" indent="-173038">
              <a:buClr>
                <a:schemeClr val="bg2">
                  <a:lumMod val="10000"/>
                </a:schemeClr>
              </a:buClr>
              <a:buFont typeface="Arial" pitchFamily="34" charset="0"/>
              <a:buChar char="•"/>
            </a:pPr>
            <a:r>
              <a:rPr lang="en-CA" sz="2000" dirty="0" smtClean="0"/>
              <a:t>Puppet Warp.. And more</a:t>
            </a:r>
            <a:endParaRPr lang="en-CA" sz="24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355600" indent="-173038">
              <a:buClr>
                <a:schemeClr val="bg2">
                  <a:lumMod val="10000"/>
                </a:schemeClr>
              </a:buClr>
              <a:buFont typeface="Arial" pitchFamily="34" charset="0"/>
              <a:buChar char="•"/>
            </a:pPr>
            <a:r>
              <a:rPr lang="en-CA" sz="2000" dirty="0" smtClean="0"/>
              <a:t>Masks, Channels</a:t>
            </a:r>
          </a:p>
          <a:p>
            <a:endParaRPr lang="en-CA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51520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1124744"/>
            <a:ext cx="7848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buFont typeface="Arial" pitchFamily="34" charset="0"/>
              <a:buChar char="•"/>
            </a:pPr>
            <a:r>
              <a:rPr lang="en-CA" sz="2800" dirty="0" smtClean="0"/>
              <a:t>Clip Mask from Text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800" dirty="0" smtClean="0"/>
              <a:t>How to draw a Path: how to draw and edit it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800" dirty="0" smtClean="0"/>
              <a:t>Creating a Type Path:  Distributing Text to follow a Path or a Shape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800" dirty="0" smtClean="0"/>
              <a:t>Photo Correction Techniques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800" dirty="0" smtClean="0"/>
              <a:t>Clone Stamp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800" dirty="0" smtClean="0"/>
              <a:t>Spot Healing Brush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800" dirty="0" smtClean="0"/>
              <a:t>Content Aware Patch tool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800" dirty="0" smtClean="0"/>
              <a:t>Combining Images</a:t>
            </a:r>
            <a:endParaRPr lang="en-C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251520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1052736"/>
            <a:ext cx="44279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r>
              <a:rPr lang="en-CA" sz="3200" b="1" dirty="0" smtClean="0">
                <a:solidFill>
                  <a:srgbClr val="C00000"/>
                </a:solidFill>
              </a:rPr>
              <a:t>Clipping Mask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Allows you to </a:t>
            </a:r>
            <a:r>
              <a:rPr lang="en-CA" sz="2400" dirty="0" err="1" smtClean="0">
                <a:solidFill>
                  <a:srgbClr val="C00000"/>
                </a:solidFill>
              </a:rPr>
              <a:t>texturize</a:t>
            </a:r>
            <a:r>
              <a:rPr lang="en-CA" sz="2400" dirty="0" smtClean="0"/>
              <a:t> the look using another photo</a:t>
            </a:r>
            <a:br>
              <a:rPr lang="en-CA" sz="2400" dirty="0" smtClean="0"/>
            </a:br>
            <a:endParaRPr lang="en-CA" sz="24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The clipping mask can be </a:t>
            </a:r>
            <a:r>
              <a:rPr lang="en-CA" sz="2400" b="1" u="sng" dirty="0" smtClean="0">
                <a:solidFill>
                  <a:srgbClr val="C00000"/>
                </a:solidFill>
              </a:rPr>
              <a:t>Letters</a:t>
            </a:r>
            <a:r>
              <a:rPr lang="en-CA" sz="2400" dirty="0" smtClean="0"/>
              <a:t> or </a:t>
            </a:r>
            <a:r>
              <a:rPr lang="en-CA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Shapes</a:t>
            </a:r>
          </a:p>
        </p:txBody>
      </p:sp>
      <p:pic>
        <p:nvPicPr>
          <p:cNvPr id="82946" name="Picture 2" descr="http://blogs.adobe.com/educationleaders/clipping%20mask.png"/>
          <p:cNvPicPr>
            <a:picLocks noChangeAspect="1" noChangeArrowheads="1"/>
          </p:cNvPicPr>
          <p:nvPr/>
        </p:nvPicPr>
        <p:blipFill>
          <a:blip r:embed="rId2" cstate="print"/>
          <a:srcRect l="13263" t="13091" r="9370" b="24728"/>
          <a:stretch>
            <a:fillRect/>
          </a:stretch>
        </p:blipFill>
        <p:spPr bwMode="auto">
          <a:xfrm>
            <a:off x="4427984" y="908720"/>
            <a:ext cx="2160240" cy="1172702"/>
          </a:xfrm>
          <a:prstGeom prst="rect">
            <a:avLst/>
          </a:prstGeom>
          <a:noFill/>
        </p:spPr>
      </p:pic>
      <p:pic>
        <p:nvPicPr>
          <p:cNvPr id="82948" name="Picture 4" descr="https://encrypted-tbn1.gstatic.com/images?q=tbn:ANd9GcSBIjYoBQ41T9Y5Lfcb4f6s52KUSfgpsZy3J3rZLQB51xyIB7rV2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929796"/>
            <a:ext cx="3096344" cy="2928204"/>
          </a:xfrm>
          <a:prstGeom prst="rect">
            <a:avLst/>
          </a:prstGeom>
          <a:noFill/>
        </p:spPr>
      </p:pic>
      <p:pic>
        <p:nvPicPr>
          <p:cNvPr id="82950" name="Picture 6" descr="https://encrypted-tbn2.gstatic.com/images?q=tbn:ANd9GcSHkPoZV2WOYiNglR-tnSrsSOaCUuWSJTcK1WRDX4lUt8QbDvFeVowIZ_kAB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2420888"/>
            <a:ext cx="1944216" cy="1849952"/>
          </a:xfrm>
          <a:prstGeom prst="rect">
            <a:avLst/>
          </a:prstGeom>
          <a:noFill/>
        </p:spPr>
      </p:pic>
      <p:pic>
        <p:nvPicPr>
          <p:cNvPr id="82952" name="Picture 8" descr="http://farm9.staticflickr.com/8320/8025798700_c5a5ba547d.jpg"/>
          <p:cNvPicPr>
            <a:picLocks noChangeAspect="1" noChangeArrowheads="1"/>
          </p:cNvPicPr>
          <p:nvPr/>
        </p:nvPicPr>
        <p:blipFill>
          <a:blip r:embed="rId5" cstate="print"/>
          <a:srcRect t="3333"/>
          <a:stretch>
            <a:fillRect/>
          </a:stretch>
        </p:blipFill>
        <p:spPr bwMode="auto">
          <a:xfrm>
            <a:off x="5220072" y="4365104"/>
            <a:ext cx="3059832" cy="2088232"/>
          </a:xfrm>
          <a:prstGeom prst="rect">
            <a:avLst/>
          </a:prstGeom>
          <a:noFill/>
        </p:spPr>
      </p:pic>
      <p:pic>
        <p:nvPicPr>
          <p:cNvPr id="8295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854666"/>
            <a:ext cx="2267744" cy="147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5" name="Picture 11"/>
          <p:cNvPicPr>
            <a:picLocks noChangeAspect="1" noChangeArrowheads="1"/>
          </p:cNvPicPr>
          <p:nvPr/>
        </p:nvPicPr>
        <p:blipFill>
          <a:blip r:embed="rId7" cstate="print"/>
          <a:srcRect r="3354"/>
          <a:stretch>
            <a:fillRect/>
          </a:stretch>
        </p:blipFill>
        <p:spPr bwMode="auto">
          <a:xfrm>
            <a:off x="6432570" y="2564904"/>
            <a:ext cx="2711430" cy="1725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0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908720"/>
            <a:ext cx="471601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r>
              <a:rPr lang="en-CA" sz="3200" b="1" dirty="0" smtClean="0">
                <a:solidFill>
                  <a:srgbClr val="C00000"/>
                </a:solidFill>
              </a:rPr>
              <a:t>Clipping Mask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A </a:t>
            </a:r>
            <a:r>
              <a:rPr lang="en-CA" sz="2200" b="1" dirty="0" smtClean="0"/>
              <a:t>clipping mask</a:t>
            </a:r>
            <a:r>
              <a:rPr lang="en-CA" sz="2200" dirty="0" smtClean="0"/>
              <a:t> is an object or group of objects whose shape </a:t>
            </a:r>
            <a:r>
              <a:rPr lang="en-CA" sz="2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masks</a:t>
            </a:r>
            <a:r>
              <a:rPr lang="en-CA" sz="2200" dirty="0" smtClean="0"/>
              <a:t> other artwork so that only areas that lie </a:t>
            </a:r>
            <a:r>
              <a:rPr lang="en-CA" sz="2200" b="1" u="sng" dirty="0" smtClean="0">
                <a:solidFill>
                  <a:srgbClr val="C00000"/>
                </a:solidFill>
              </a:rPr>
              <a:t>within</a:t>
            </a:r>
            <a:r>
              <a:rPr lang="en-CA" sz="2200" dirty="0" smtClean="0"/>
              <a:t> the clipping mask are visible. </a:t>
            </a:r>
            <a:br>
              <a:rPr lang="en-CA" sz="2200" dirty="0" smtClean="0"/>
            </a:b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Put a </a:t>
            </a:r>
            <a:r>
              <a:rPr lang="en-CA" sz="2200" b="1" u="sng" dirty="0" smtClean="0"/>
              <a:t>Background</a:t>
            </a:r>
            <a:r>
              <a:rPr lang="en-CA" sz="2200" dirty="0" smtClean="0"/>
              <a:t> on these masks and the artwork conforms to the shape of the mask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You are </a:t>
            </a:r>
            <a:r>
              <a:rPr lang="en-CA" sz="2200" b="1" dirty="0" smtClean="0">
                <a:solidFill>
                  <a:srgbClr val="C00000"/>
                </a:solidFill>
              </a:rPr>
              <a:t>clipping</a:t>
            </a:r>
            <a:r>
              <a:rPr lang="en-CA" sz="2200" dirty="0" smtClean="0"/>
              <a:t> the artwork to conform to the shape of the object (or mask). **</a:t>
            </a:r>
            <a:r>
              <a:rPr lang="en-CA" sz="2200" b="1" dirty="0" smtClean="0">
                <a:solidFill>
                  <a:srgbClr val="C00000"/>
                </a:solidFill>
              </a:rPr>
              <a:t>IT MUST BE ABOVE THE MASK</a:t>
            </a:r>
            <a:r>
              <a:rPr lang="en-CA" sz="2200" dirty="0" smtClean="0">
                <a:solidFill>
                  <a:srgbClr val="C00000"/>
                </a:solidFill>
              </a:rPr>
              <a:t/>
            </a:r>
            <a:br>
              <a:rPr lang="en-CA" sz="2200" dirty="0" smtClean="0">
                <a:solidFill>
                  <a:srgbClr val="C00000"/>
                </a:solidFill>
              </a:rPr>
            </a:br>
            <a:endParaRPr lang="en-CA" sz="2200" dirty="0" smtClean="0">
              <a:solidFill>
                <a:srgbClr val="C00000"/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>
                <a:solidFill>
                  <a:srgbClr val="C00000"/>
                </a:solidFill>
              </a:rPr>
              <a:t>The Clip is denoted by that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7496" y="0"/>
            <a:ext cx="4536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>
                <a:hlinkClick r:id="rId2"/>
              </a:rPr>
              <a:t>http://www.youtube.com/watch?v=lA6mulK9A6g</a:t>
            </a:r>
            <a:endParaRPr lang="en-CA" sz="1600" dirty="0"/>
          </a:p>
        </p:txBody>
      </p:sp>
      <p:sp>
        <p:nvSpPr>
          <p:cNvPr id="14" name="Rectangle 13"/>
          <p:cNvSpPr/>
          <p:nvPr/>
        </p:nvSpPr>
        <p:spPr>
          <a:xfrm>
            <a:off x="0" y="6596390"/>
            <a:ext cx="7020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>
                <a:hlinkClick r:id="rId3"/>
              </a:rPr>
              <a:t>http://www.pxleyes.com/video-tutorial/photoshop-elements/6374/Combine-Photos-and-Text.html</a:t>
            </a:r>
            <a:endParaRPr lang="en-CA" sz="14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908720"/>
            <a:ext cx="2304256" cy="165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2636912"/>
            <a:ext cx="30136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6" cstate="print"/>
          <a:srcRect r="30654"/>
          <a:stretch>
            <a:fillRect/>
          </a:stretch>
        </p:blipFill>
        <p:spPr bwMode="auto">
          <a:xfrm>
            <a:off x="4932040" y="4797152"/>
            <a:ext cx="1872208" cy="183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 l="70524" t="5669" b="52762"/>
          <a:stretch>
            <a:fillRect/>
          </a:stretch>
        </p:blipFill>
        <p:spPr bwMode="auto">
          <a:xfrm>
            <a:off x="6839744" y="4653929"/>
            <a:ext cx="2304256" cy="220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4788024" y="1124744"/>
            <a:ext cx="1728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Artwork</a:t>
            </a:r>
          </a:p>
          <a:p>
            <a:endParaRPr lang="en-CA" sz="2400" b="1" dirty="0" smtClean="0"/>
          </a:p>
          <a:p>
            <a:r>
              <a:rPr lang="en-CA" sz="2400" b="1" dirty="0" smtClean="0"/>
              <a:t>Mask</a:t>
            </a:r>
            <a:br>
              <a:rPr lang="en-CA" sz="2400" b="1" dirty="0" smtClean="0"/>
            </a:br>
            <a:endParaRPr lang="en-CA" sz="2400" b="1" dirty="0" smtClean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52120" y="2060848"/>
            <a:ext cx="1008112" cy="720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156176" y="1124744"/>
            <a:ext cx="936104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8" name="Picture 6" descr="http://pe-images.s3.amazonaws.com/basics/clipping-masks/essentials/clipping-mask-icon.gif"/>
          <p:cNvPicPr>
            <a:picLocks noChangeAspect="1" noChangeArrowheads="1"/>
          </p:cNvPicPr>
          <p:nvPr/>
        </p:nvPicPr>
        <p:blipFill>
          <a:blip r:embed="rId7" cstate="print"/>
          <a:srcRect l="67329" t="29902" r="27235" b="62639"/>
          <a:stretch>
            <a:fillRect/>
          </a:stretch>
        </p:blipFill>
        <p:spPr bwMode="auto">
          <a:xfrm>
            <a:off x="3923928" y="5877272"/>
            <a:ext cx="576064" cy="691277"/>
          </a:xfrm>
          <a:prstGeom prst="rect">
            <a:avLst/>
          </a:prstGeom>
          <a:noFill/>
        </p:spPr>
      </p:pic>
      <p:sp>
        <p:nvSpPr>
          <p:cNvPr id="29" name="Oval 28"/>
          <p:cNvSpPr/>
          <p:nvPr/>
        </p:nvSpPr>
        <p:spPr>
          <a:xfrm>
            <a:off x="7308304" y="5229200"/>
            <a:ext cx="504056" cy="5760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0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980728"/>
            <a:ext cx="525658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r>
              <a:rPr lang="en-CA" sz="3200" b="1" dirty="0" smtClean="0">
                <a:solidFill>
                  <a:srgbClr val="C00000"/>
                </a:solidFill>
              </a:rPr>
              <a:t>Paths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Creating paths with the Pen tool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Most underutilized tool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Create: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200" dirty="0" smtClean="0"/>
              <a:t>Straight paths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200" dirty="0" smtClean="0"/>
              <a:t>Curved paths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200" dirty="0" smtClean="0"/>
              <a:t>Shapes (triangles, circles, rectangles etc)  - </a:t>
            </a:r>
            <a:r>
              <a:rPr lang="en-CA" sz="2200" b="1" dirty="0" smtClean="0">
                <a:solidFill>
                  <a:srgbClr val="C00000"/>
                </a:solidFill>
              </a:rPr>
              <a:t>CLOSED PATHS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They </a:t>
            </a:r>
            <a:r>
              <a:rPr lang="en-CA" sz="2200" dirty="0" smtClean="0"/>
              <a:t>are </a:t>
            </a:r>
            <a:r>
              <a:rPr lang="en-CA" sz="2200" u="sng" dirty="0" smtClean="0">
                <a:solidFill>
                  <a:srgbClr val="FF0000"/>
                </a:solidFill>
              </a:rPr>
              <a:t>vector</a:t>
            </a:r>
            <a:r>
              <a:rPr lang="en-CA" sz="2200" dirty="0" smtClean="0"/>
              <a:t> </a:t>
            </a:r>
            <a:r>
              <a:rPr lang="en-CA" sz="2200" b="1" dirty="0" smtClean="0">
                <a:solidFill>
                  <a:srgbClr val="C00000"/>
                </a:solidFill>
              </a:rPr>
              <a:t>based </a:t>
            </a:r>
            <a:r>
              <a:rPr lang="en-CA" sz="2200" dirty="0" smtClean="0"/>
              <a:t>not bitmapped</a:t>
            </a:r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607496" y="0"/>
            <a:ext cx="4536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>
                <a:hlinkClick r:id="rId2"/>
              </a:rPr>
              <a:t>http://www.youtube.com/watch?v=lA6mulK9A6g</a:t>
            </a:r>
            <a:endParaRPr lang="en-CA" sz="1600" dirty="0"/>
          </a:p>
        </p:txBody>
      </p:sp>
      <p:sp>
        <p:nvSpPr>
          <p:cNvPr id="14" name="Rectangle 13"/>
          <p:cNvSpPr/>
          <p:nvPr/>
        </p:nvSpPr>
        <p:spPr>
          <a:xfrm>
            <a:off x="0" y="6596390"/>
            <a:ext cx="7020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>
                <a:hlinkClick r:id="rId3"/>
              </a:rPr>
              <a:t>http://www.pxleyes.com/video-tutorial/photoshop-elements/6374/Combine-Photos-and-Text.html</a:t>
            </a:r>
            <a:endParaRPr lang="en-CA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509120"/>
            <a:ext cx="3297809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980728"/>
            <a:ext cx="2664296" cy="128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 descr="image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2348880"/>
            <a:ext cx="3635896" cy="4149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429000"/>
            <a:ext cx="2971113" cy="192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0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908720"/>
            <a:ext cx="525658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r>
              <a:rPr lang="en-CA" sz="3200" b="1" dirty="0" smtClean="0">
                <a:solidFill>
                  <a:srgbClr val="C00000"/>
                </a:solidFill>
              </a:rPr>
              <a:t>Paths</a:t>
            </a:r>
          </a:p>
          <a:p>
            <a:pPr marL="273050" indent="-273050"/>
            <a:r>
              <a:rPr lang="en-CA" sz="2400" b="1" dirty="0" smtClean="0"/>
              <a:t>Benefits of a path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To add text to follow the path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Add text inside of a closed shape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Add text to follow a shape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Use a path to make a selection instead of using selection tools </a:t>
            </a:r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607496" y="0"/>
            <a:ext cx="4536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>
                <a:hlinkClick r:id="rId3"/>
              </a:rPr>
              <a:t>http://www.youtube.com/watch?v=lA6mulK9A6g</a:t>
            </a:r>
            <a:endParaRPr lang="en-CA" sz="1600" dirty="0"/>
          </a:p>
        </p:txBody>
      </p:sp>
      <p:sp>
        <p:nvSpPr>
          <p:cNvPr id="14" name="Rectangle 13"/>
          <p:cNvSpPr/>
          <p:nvPr/>
        </p:nvSpPr>
        <p:spPr>
          <a:xfrm>
            <a:off x="0" y="6596390"/>
            <a:ext cx="7020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>
                <a:hlinkClick r:id="rId4"/>
              </a:rPr>
              <a:t>http://www.pxleyes.com/video-tutorial/photoshop-elements/6374/Combine-Photos-and-Text.html</a:t>
            </a:r>
            <a:endParaRPr lang="en-CA" sz="1400" dirty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5" cstate="print"/>
          <a:srcRect l="12120" r="9481"/>
          <a:stretch>
            <a:fillRect/>
          </a:stretch>
        </p:blipFill>
        <p:spPr bwMode="auto">
          <a:xfrm>
            <a:off x="0" y="3861048"/>
            <a:ext cx="1679611" cy="1645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776" y="4869160"/>
            <a:ext cx="2131577" cy="18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6" descr="Put text on a path in Photoshop, step 2"/>
          <p:cNvPicPr>
            <a:picLocks noChangeAspect="1" noChangeArrowheads="1"/>
          </p:cNvPicPr>
          <p:nvPr/>
        </p:nvPicPr>
        <p:blipFill>
          <a:blip r:embed="rId7" cstate="print"/>
          <a:srcRect l="12813" t="3670" r="15432" b="8254"/>
          <a:stretch>
            <a:fillRect/>
          </a:stretch>
        </p:blipFill>
        <p:spPr bwMode="auto">
          <a:xfrm>
            <a:off x="467544" y="5445224"/>
            <a:ext cx="1428159" cy="1224136"/>
          </a:xfrm>
          <a:prstGeom prst="rect">
            <a:avLst/>
          </a:prstGeom>
          <a:noFill/>
        </p:spPr>
      </p:pic>
      <p:pic>
        <p:nvPicPr>
          <p:cNvPr id="8704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6056" y="908720"/>
            <a:ext cx="3317875" cy="220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9866" y="4906516"/>
            <a:ext cx="3344134" cy="195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9" name="Picture 9" descr="https://encrypted-tbn1.gstatic.com/images?q=tbn:ANd9GcRDuVcS3MrX4HJGeVxOgn_vWBg3k8tXXoWBZiVApul_bpi1RzIj"/>
          <p:cNvPicPr>
            <a:picLocks noChangeAspect="1" noChangeArrowheads="1"/>
          </p:cNvPicPr>
          <p:nvPr/>
        </p:nvPicPr>
        <p:blipFill>
          <a:blip r:embed="rId10" cstate="print"/>
          <a:srcRect l="14395" t="15103" r="28211" b="21421"/>
          <a:stretch>
            <a:fillRect/>
          </a:stretch>
        </p:blipFill>
        <p:spPr bwMode="auto">
          <a:xfrm>
            <a:off x="6444208" y="2636912"/>
            <a:ext cx="2699792" cy="2160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79512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908720"/>
            <a:ext cx="60486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/>
            <a:r>
              <a:rPr lang="en-CA" sz="3200" b="1" dirty="0" smtClean="0">
                <a:solidFill>
                  <a:srgbClr val="C00000"/>
                </a:solidFill>
              </a:rPr>
              <a:t>Paths</a:t>
            </a:r>
            <a:endParaRPr lang="en-CA" sz="22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A line with anchor points at either end. It can be a straight line or it can be curved, depending on how you create it.</a:t>
            </a:r>
            <a:endParaRPr lang="en-CA" sz="22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764704"/>
            <a:ext cx="1619672" cy="181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0" y="6604084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 smtClean="0">
                <a:hlinkClick r:id="rId3"/>
              </a:rPr>
              <a:t>http://www.infiniteskills.com/training/learning-adobe-photoshop-cs6.html</a:t>
            </a:r>
            <a:endParaRPr lang="en-CA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924944"/>
            <a:ext cx="4176464" cy="320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499992" y="2708920"/>
            <a:ext cx="464400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Parts of a Path</a:t>
            </a:r>
            <a:r>
              <a:rPr lang="en-CA" dirty="0" smtClean="0"/>
              <a:t>: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C00000"/>
                </a:solidFill>
              </a:rPr>
              <a:t>Anchor points </a:t>
            </a:r>
            <a:r>
              <a:rPr lang="en-CA" dirty="0" smtClean="0"/>
              <a:t>mark the end points of the path segment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Each anchor has </a:t>
            </a:r>
            <a:r>
              <a:rPr lang="en-CA" b="1" dirty="0" smtClean="0">
                <a:solidFill>
                  <a:srgbClr val="C00000"/>
                </a:solidFill>
              </a:rPr>
              <a:t>1 or 2 direction lines </a:t>
            </a:r>
            <a:r>
              <a:rPr lang="en-CA" dirty="0" smtClean="0"/>
              <a:t>ending in direction points</a:t>
            </a:r>
          </a:p>
          <a:p>
            <a:r>
              <a:rPr lang="en-CA" sz="2400" b="1" dirty="0" smtClean="0">
                <a:solidFill>
                  <a:srgbClr val="C00000"/>
                </a:solidFill>
              </a:rPr>
              <a:t>A</a:t>
            </a:r>
            <a:r>
              <a:rPr lang="en-CA" dirty="0" smtClean="0"/>
              <a:t> – </a:t>
            </a:r>
            <a:r>
              <a:rPr lang="en-CA" sz="2000" dirty="0" smtClean="0"/>
              <a:t>Curved line segment</a:t>
            </a:r>
            <a:endParaRPr lang="en-CA" dirty="0" smtClean="0"/>
          </a:p>
          <a:p>
            <a:r>
              <a:rPr lang="en-CA" sz="2400" b="1" dirty="0" smtClean="0">
                <a:solidFill>
                  <a:srgbClr val="C00000"/>
                </a:solidFill>
              </a:rPr>
              <a:t>B </a:t>
            </a:r>
            <a:r>
              <a:rPr lang="en-CA" dirty="0" smtClean="0"/>
              <a:t>-  </a:t>
            </a:r>
            <a:r>
              <a:rPr lang="en-CA" sz="2000" dirty="0" smtClean="0"/>
              <a:t>Direction point</a:t>
            </a:r>
          </a:p>
          <a:p>
            <a:r>
              <a:rPr lang="en-CA" sz="2400" b="1" dirty="0" smtClean="0">
                <a:solidFill>
                  <a:srgbClr val="C00000"/>
                </a:solidFill>
              </a:rPr>
              <a:t>C</a:t>
            </a:r>
            <a:r>
              <a:rPr lang="en-CA" dirty="0" smtClean="0"/>
              <a:t> -  </a:t>
            </a:r>
            <a:r>
              <a:rPr lang="en-CA" sz="2000" dirty="0" smtClean="0"/>
              <a:t>Direction Line</a:t>
            </a:r>
          </a:p>
          <a:p>
            <a:r>
              <a:rPr lang="en-CA" sz="2400" b="1" dirty="0" smtClean="0">
                <a:solidFill>
                  <a:srgbClr val="C00000"/>
                </a:solidFill>
              </a:rPr>
              <a:t>D</a:t>
            </a:r>
            <a:r>
              <a:rPr lang="en-CA" dirty="0" smtClean="0"/>
              <a:t> -  </a:t>
            </a:r>
            <a:r>
              <a:rPr lang="en-CA" sz="2000" dirty="0" smtClean="0"/>
              <a:t>Selected anchor point</a:t>
            </a:r>
          </a:p>
          <a:p>
            <a:r>
              <a:rPr lang="en-CA" sz="2400" b="1" dirty="0" smtClean="0">
                <a:solidFill>
                  <a:srgbClr val="C00000"/>
                </a:solidFill>
              </a:rPr>
              <a:t>E</a:t>
            </a:r>
            <a:r>
              <a:rPr lang="en-CA" dirty="0" smtClean="0"/>
              <a:t> -  </a:t>
            </a:r>
            <a:r>
              <a:rPr lang="en-CA" sz="2000" dirty="0" smtClean="0"/>
              <a:t>Unselected anchor point</a:t>
            </a:r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79512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0" y="6604084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 smtClean="0">
                <a:hlinkClick r:id="rId2"/>
              </a:rPr>
              <a:t>http://www.infiniteskills.com/training/learning-adobe-photoshop-cs6.html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179512" y="1052736"/>
            <a:ext cx="48965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>Photo Correction Techniques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400" dirty="0" smtClean="0"/>
              <a:t>Clone Stamp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400" dirty="0" smtClean="0"/>
              <a:t>Spot Healing Brush</a:t>
            </a:r>
          </a:p>
          <a:p>
            <a:pPr marL="730250" lvl="1" indent="-273050">
              <a:buFont typeface="Arial" pitchFamily="34" charset="0"/>
              <a:buChar char="•"/>
            </a:pPr>
            <a:r>
              <a:rPr lang="en-CA" sz="2400" dirty="0" smtClean="0"/>
              <a:t>Content Aware Patch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79512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0" y="6604084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 smtClean="0">
                <a:hlinkClick r:id="rId2"/>
              </a:rPr>
              <a:t>http://www.infiniteskills.com/training/learning-adobe-photoshop-cs6.html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0" y="764704"/>
            <a:ext cx="532859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en-CA" sz="2800" b="1" dirty="0" smtClean="0">
                <a:solidFill>
                  <a:srgbClr val="C00000"/>
                </a:solidFill>
              </a:rPr>
              <a:t>Clone Stamp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Fills in missing areas in photos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Removes unwanted objects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Clone a pattern onto a selection</a:t>
            </a:r>
            <a:br>
              <a:rPr lang="en-CA" sz="2400" dirty="0" smtClean="0"/>
            </a:br>
            <a:endParaRPr lang="en-CA" sz="2400" dirty="0" smtClean="0"/>
          </a:p>
          <a:p>
            <a:pPr marL="273050" indent="-273050"/>
            <a:endParaRPr lang="en-CA" sz="2400" b="1" dirty="0" smtClean="0">
              <a:solidFill>
                <a:srgbClr val="C00000"/>
              </a:solidFill>
            </a:endParaRPr>
          </a:p>
          <a:p>
            <a:pPr marL="273050" indent="-273050"/>
            <a:endParaRPr lang="en-CA" sz="2400" b="1" dirty="0" smtClean="0">
              <a:solidFill>
                <a:srgbClr val="C00000"/>
              </a:solidFill>
            </a:endParaRPr>
          </a:p>
          <a:p>
            <a:pPr marL="273050" indent="-273050"/>
            <a:r>
              <a:rPr lang="en-CA" sz="2400" b="1" dirty="0" smtClean="0">
                <a:solidFill>
                  <a:srgbClr val="C00000"/>
                </a:solidFill>
              </a:rPr>
              <a:t/>
            </a:r>
            <a:br>
              <a:rPr lang="en-CA" sz="2400" b="1" dirty="0" smtClean="0">
                <a:solidFill>
                  <a:srgbClr val="C00000"/>
                </a:solidFill>
              </a:rPr>
            </a:br>
            <a:endParaRPr lang="en-CA" sz="1600" b="1" dirty="0" smtClean="0">
              <a:solidFill>
                <a:srgbClr val="C00000"/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r>
              <a:rPr lang="en-CA" sz="2400" b="1" dirty="0" smtClean="0">
                <a:solidFill>
                  <a:srgbClr val="C00000"/>
                </a:solidFill>
              </a:rPr>
              <a:t>How does it do it?</a:t>
            </a:r>
            <a:r>
              <a:rPr lang="en-CA" sz="2400" dirty="0" smtClean="0"/>
              <a:t/>
            </a:r>
            <a:br>
              <a:rPr lang="en-CA" sz="2400" dirty="0" smtClean="0"/>
            </a:br>
            <a:r>
              <a:rPr lang="en-CA" sz="2400" dirty="0" smtClean="0"/>
              <a:t>Uses pixels from one area of an image to replace the pixels in another part of the image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You </a:t>
            </a:r>
            <a:r>
              <a:rPr lang="en-CA" sz="2800" b="1" dirty="0" smtClean="0"/>
              <a:t>must</a:t>
            </a:r>
            <a:r>
              <a:rPr lang="en-CA" sz="2400" dirty="0" smtClean="0"/>
              <a:t> specify the spot to clone</a:t>
            </a:r>
            <a:br>
              <a:rPr lang="en-CA" sz="2400" dirty="0" smtClean="0"/>
            </a:br>
            <a:r>
              <a:rPr lang="en-CA" sz="2400" dirty="0" smtClean="0"/>
              <a:t>(</a:t>
            </a:r>
            <a:r>
              <a:rPr lang="en-CA" sz="2400" u="sng" dirty="0" smtClean="0"/>
              <a:t>sample spot</a:t>
            </a:r>
            <a:r>
              <a:rPr lang="en-CA" sz="2400" dirty="0" smtClean="0"/>
              <a:t>, </a:t>
            </a:r>
            <a:r>
              <a:rPr lang="en-CA" sz="2400" dirty="0" smtClean="0"/>
              <a:t>point of reference)</a:t>
            </a:r>
          </a:p>
        </p:txBody>
      </p:sp>
      <p:pic>
        <p:nvPicPr>
          <p:cNvPr id="91138" name="Picture 2" descr="https://encrypted-tbn3.gstatic.com/images?q=tbn:ANd9GcTqShlWvX4wAMTN6G0ng2m7bBuwTGGh8AMiMh7DAUwkLWUhrTD0a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5568" y="1052736"/>
            <a:ext cx="3888432" cy="2532002"/>
          </a:xfrm>
          <a:prstGeom prst="rect">
            <a:avLst/>
          </a:prstGeom>
          <a:noFill/>
        </p:spPr>
      </p:pic>
      <p:pic>
        <p:nvPicPr>
          <p:cNvPr id="91140" name="Picture 4" descr="http://i1.ytimg.com/vi/x7zH4u-Lgg4/mqdefault.jpg"/>
          <p:cNvPicPr>
            <a:picLocks noChangeAspect="1" noChangeArrowheads="1"/>
          </p:cNvPicPr>
          <p:nvPr/>
        </p:nvPicPr>
        <p:blipFill>
          <a:blip r:embed="rId4" cstate="print"/>
          <a:srcRect b="17547"/>
          <a:stretch>
            <a:fillRect/>
          </a:stretch>
        </p:blipFill>
        <p:spPr bwMode="auto">
          <a:xfrm>
            <a:off x="5313807" y="3645024"/>
            <a:ext cx="3830193" cy="2304256"/>
          </a:xfrm>
          <a:prstGeom prst="rect">
            <a:avLst/>
          </a:prstGeom>
          <a:noFill/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2348880"/>
            <a:ext cx="2232179" cy="146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14"/>
          <p:cNvSpPr/>
          <p:nvPr/>
        </p:nvSpPr>
        <p:spPr>
          <a:xfrm>
            <a:off x="6516216" y="2204864"/>
            <a:ext cx="43204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6" name="Picture 6" descr="http://api.ning.com:80/files/fs5leFNx5Yu68sqh28BMy1OexF89aDxwKJLmroxS2og37AZJN39bJDTZNqPazxFHz1TB100IdKdK7OC3y7AuzyMT-ZH-IoHm/step4.jpg?width=466"/>
          <p:cNvPicPr>
            <a:picLocks noChangeAspect="1" noChangeArrowheads="1"/>
          </p:cNvPicPr>
          <p:nvPr/>
        </p:nvPicPr>
        <p:blipFill>
          <a:blip r:embed="rId2" cstate="print"/>
          <a:srcRect l="13219" t="13652" r="20267"/>
          <a:stretch>
            <a:fillRect/>
          </a:stretch>
        </p:blipFill>
        <p:spPr bwMode="auto">
          <a:xfrm>
            <a:off x="6635041" y="908720"/>
            <a:ext cx="2508959" cy="3096343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79512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0" y="6604084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 smtClean="0">
                <a:hlinkClick r:id="rId3"/>
              </a:rPr>
              <a:t>http://www.infiniteskills.com/training/learning-adobe-photoshop-cs6.html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179512" y="1052736"/>
            <a:ext cx="65527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en-CA" sz="2800" b="1" dirty="0" smtClean="0">
                <a:solidFill>
                  <a:srgbClr val="C00000"/>
                </a:solidFill>
              </a:rPr>
              <a:t>Spot Healing Brush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Removes “small” unwanted objects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err="1" smtClean="0"/>
              <a:t>Ie</a:t>
            </a:r>
            <a:r>
              <a:rPr lang="en-CA" sz="2400" dirty="0" smtClean="0"/>
              <a:t>. Blemishes, acne, bird in the sky</a:t>
            </a:r>
            <a:br>
              <a:rPr lang="en-CA" sz="2400" dirty="0" smtClean="0"/>
            </a:br>
            <a:endParaRPr lang="en-CA" sz="2400" dirty="0" smtClean="0"/>
          </a:p>
          <a:p>
            <a:r>
              <a:rPr lang="en-CA" sz="2400" b="1" dirty="0" smtClean="0">
                <a:solidFill>
                  <a:srgbClr val="C00000"/>
                </a:solidFill>
              </a:rPr>
              <a:t>How does it do it?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It does </a:t>
            </a:r>
            <a:r>
              <a:rPr lang="en-CA" sz="2400" b="1" dirty="0" smtClean="0">
                <a:solidFill>
                  <a:srgbClr val="C00000"/>
                </a:solidFill>
              </a:rPr>
              <a:t>not</a:t>
            </a:r>
            <a:r>
              <a:rPr lang="en-CA" sz="2400" dirty="0" smtClean="0"/>
              <a:t> require a sample spot </a:t>
            </a:r>
            <a:r>
              <a:rPr lang="en-CA" sz="2000" b="1" dirty="0" smtClean="0"/>
              <a:t>(Clone tool)</a:t>
            </a:r>
            <a:endParaRPr lang="en-CA" sz="2400" b="1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It paints with </a:t>
            </a:r>
            <a:r>
              <a:rPr lang="en-CA" sz="2400" dirty="0" smtClean="0">
                <a:solidFill>
                  <a:srgbClr val="C00000"/>
                </a:solidFill>
              </a:rPr>
              <a:t>sampled pixels </a:t>
            </a:r>
            <a:r>
              <a:rPr lang="en-CA" sz="2400" u="sng" dirty="0" smtClean="0">
                <a:solidFill>
                  <a:srgbClr val="C00000"/>
                </a:solidFill>
              </a:rPr>
              <a:t>around</a:t>
            </a:r>
            <a:r>
              <a:rPr lang="en-CA" sz="2400" dirty="0" smtClean="0">
                <a:solidFill>
                  <a:srgbClr val="C00000"/>
                </a:solidFill>
              </a:rPr>
              <a:t> </a:t>
            </a:r>
            <a:r>
              <a:rPr lang="en-CA" sz="2400" dirty="0" smtClean="0"/>
              <a:t>the </a:t>
            </a:r>
            <a:r>
              <a:rPr lang="en-CA" sz="2400" dirty="0" smtClean="0"/>
              <a:t>spot you are removing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Fixes with a </a:t>
            </a:r>
            <a:r>
              <a:rPr lang="en-CA" sz="2400" b="1" u="sng" dirty="0" smtClean="0"/>
              <a:t>round</a:t>
            </a:r>
            <a:r>
              <a:rPr lang="en-CA" sz="2400" b="1" dirty="0" smtClean="0"/>
              <a:t> </a:t>
            </a:r>
            <a:r>
              <a:rPr lang="en-CA" sz="2400" b="1" dirty="0" smtClean="0"/>
              <a:t>brush</a:t>
            </a:r>
          </a:p>
        </p:txBody>
      </p:sp>
      <p:pic>
        <p:nvPicPr>
          <p:cNvPr id="92162" name="Picture 2" descr="http://1.bp.blogspot.com/-q2rb0iyrm3o/ULc01sqoSoI/AAAAAAAAA3E/F3jeP3Kpp68/s1600/bird5s.JPG"/>
          <p:cNvPicPr>
            <a:picLocks noChangeAspect="1" noChangeArrowheads="1"/>
          </p:cNvPicPr>
          <p:nvPr/>
        </p:nvPicPr>
        <p:blipFill>
          <a:blip r:embed="rId4" cstate="print"/>
          <a:srcRect r="19667" b="35082"/>
          <a:stretch>
            <a:fillRect/>
          </a:stretch>
        </p:blipFill>
        <p:spPr bwMode="auto">
          <a:xfrm>
            <a:off x="4823520" y="4293096"/>
            <a:ext cx="4320480" cy="2327614"/>
          </a:xfrm>
          <a:prstGeom prst="rect">
            <a:avLst/>
          </a:prstGeom>
          <a:noFill/>
        </p:spPr>
      </p:pic>
      <p:sp>
        <p:nvSpPr>
          <p:cNvPr id="15" name="Oval 14"/>
          <p:cNvSpPr/>
          <p:nvPr/>
        </p:nvSpPr>
        <p:spPr>
          <a:xfrm>
            <a:off x="7812360" y="5085184"/>
            <a:ext cx="5760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8028384" y="1772816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251520" y="4653136"/>
            <a:ext cx="31683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 smtClean="0"/>
              <a:t>It matches the </a:t>
            </a:r>
            <a:r>
              <a:rPr lang="en-CA" sz="2200" dirty="0" smtClean="0">
                <a:solidFill>
                  <a:srgbClr val="C00000"/>
                </a:solidFill>
              </a:rPr>
              <a:t>texture, lighting, transparency and shading</a:t>
            </a:r>
            <a:r>
              <a:rPr lang="en-CA" sz="2200" dirty="0" smtClean="0"/>
              <a:t> of the sampled pixels to the pixels being healed</a:t>
            </a:r>
            <a:endParaRPr lang="en-CA" sz="2200" dirty="0"/>
          </a:p>
        </p:txBody>
      </p:sp>
      <p:sp>
        <p:nvSpPr>
          <p:cNvPr id="19" name="Oval 18"/>
          <p:cNvSpPr/>
          <p:nvPr/>
        </p:nvSpPr>
        <p:spPr>
          <a:xfrm>
            <a:off x="8460432" y="3212976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79512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0" y="6604084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 smtClean="0">
                <a:hlinkClick r:id="rId2"/>
              </a:rPr>
              <a:t>http://www.infiniteskills.com/training/learning-adobe-photoshop-cs6.html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0" y="980728"/>
            <a:ext cx="53640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en-CA" sz="2800" b="1" dirty="0" smtClean="0">
                <a:solidFill>
                  <a:srgbClr val="C00000"/>
                </a:solidFill>
              </a:rPr>
              <a:t>Healing Brush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Removes unwanted objects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err="1" smtClean="0"/>
              <a:t>Ie</a:t>
            </a:r>
            <a:r>
              <a:rPr lang="en-CA" sz="2400" dirty="0" smtClean="0"/>
              <a:t>. Tattoos, wrinkles, scratches </a:t>
            </a:r>
            <a:br>
              <a:rPr lang="en-CA" sz="2400" dirty="0" smtClean="0"/>
            </a:br>
            <a:endParaRPr lang="en-CA" sz="2400" dirty="0" smtClean="0"/>
          </a:p>
          <a:p>
            <a:r>
              <a:rPr lang="en-CA" sz="2400" b="1" dirty="0" smtClean="0">
                <a:solidFill>
                  <a:srgbClr val="C00000"/>
                </a:solidFill>
              </a:rPr>
              <a:t>How does it do it?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It  requires a </a:t>
            </a:r>
            <a:r>
              <a:rPr lang="en-CA" sz="2400" dirty="0" smtClean="0"/>
              <a:t>sample spot </a:t>
            </a:r>
            <a:r>
              <a:rPr lang="en-CA" sz="2000" b="1" dirty="0" smtClean="0"/>
              <a:t>( </a:t>
            </a:r>
            <a:r>
              <a:rPr lang="en-CA" sz="2000" b="1" dirty="0" smtClean="0"/>
              <a:t>like Clone tool)</a:t>
            </a:r>
            <a:endParaRPr lang="en-CA" sz="2400" b="1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Sample spot tells it which part of the image to use to repair with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/>
              <a:t>Then mouse over to the bad spot to brush it away.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C00000"/>
                </a:solidFill>
              </a:rPr>
              <a:t>Tip:</a:t>
            </a:r>
            <a:r>
              <a:rPr lang="en-CA" sz="2400" dirty="0" smtClean="0"/>
              <a:t> select sample spot near the problem spot.. So texture and color match better.</a:t>
            </a:r>
          </a:p>
          <a:p>
            <a:pPr marL="273050" indent="-273050">
              <a:buFont typeface="Arial" pitchFamily="34" charset="0"/>
              <a:buChar char="•"/>
            </a:pPr>
            <a:endParaRPr lang="en-CA" sz="2400" dirty="0" smtClean="0"/>
          </a:p>
        </p:txBody>
      </p:sp>
      <p:pic>
        <p:nvPicPr>
          <p:cNvPr id="93186" name="Picture 2" descr="https://encrypted-tbn1.gstatic.com/images?q=tbn:ANd9GcSEcbVfbzw51NhRYQdDVgA32HRqga3LyuMRpYVk50ObN6CxTSw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908720"/>
            <a:ext cx="3347864" cy="2171912"/>
          </a:xfrm>
          <a:prstGeom prst="rect">
            <a:avLst/>
          </a:prstGeom>
          <a:noFill/>
        </p:spPr>
      </p:pic>
      <p:pic>
        <p:nvPicPr>
          <p:cNvPr id="93188" name="Picture 4" descr="http://www.photoshopsupport.com/photoshop-blog/12/07/ib-blog/1.jpg"/>
          <p:cNvPicPr>
            <a:picLocks noChangeAspect="1" noChangeArrowheads="1"/>
          </p:cNvPicPr>
          <p:nvPr/>
        </p:nvPicPr>
        <p:blipFill>
          <a:blip r:embed="rId4" cstate="print"/>
          <a:srcRect r="29441"/>
          <a:stretch>
            <a:fillRect/>
          </a:stretch>
        </p:blipFill>
        <p:spPr bwMode="auto">
          <a:xfrm>
            <a:off x="5615608" y="3356992"/>
            <a:ext cx="3528392" cy="26574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8614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en-CA" sz="27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Topic Overview</a:t>
            </a:r>
            <a:endParaRPr lang="en-CA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2008" y="764704"/>
            <a:ext cx="572412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“</a:t>
            </a:r>
            <a:r>
              <a:rPr lang="en-CA" sz="2800" b="1" dirty="0" err="1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Photoshopped</a:t>
            </a:r>
            <a:r>
              <a:rPr lang="en-CA" sz="28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”</a:t>
            </a:r>
            <a:br>
              <a:rPr lang="en-CA" sz="28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</a:br>
            <a:r>
              <a:rPr lang="en-CA" sz="2800" b="1" dirty="0" smtClean="0">
                <a:solidFill>
                  <a:srgbClr val="C00000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now part of the dictionary</a:t>
            </a:r>
          </a:p>
          <a:p>
            <a:endParaRPr lang="en-CA" b="1" dirty="0" smtClean="0">
              <a:solidFill>
                <a:srgbClr val="C00000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2400" dirty="0" smtClean="0"/>
              <a:t>Image is digitally manipulated</a:t>
            </a:r>
            <a:endParaRPr lang="en-CA" sz="2400" b="1" dirty="0" smtClean="0">
              <a:solidFill>
                <a:srgbClr val="C00000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2400" dirty="0" smtClean="0"/>
              <a:t>An image that has literally been drawn or edited or touched up digitally manipulated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4221088"/>
            <a:ext cx="5256584" cy="400110"/>
          </a:xfrm>
          <a:prstGeom prst="rect">
            <a:avLst/>
          </a:prstGeom>
          <a:solidFill>
            <a:srgbClr val="FFE48F"/>
          </a:solidFill>
        </p:spPr>
        <p:txBody>
          <a:bodyPr wrap="square" rtlCol="0">
            <a:spAutoFit/>
          </a:bodyPr>
          <a:lstStyle/>
          <a:p>
            <a:endParaRPr lang="en-CA" sz="2000" b="1" dirty="0" smtClean="0"/>
          </a:p>
        </p:txBody>
      </p:sp>
      <p:pic>
        <p:nvPicPr>
          <p:cNvPr id="49154" name="Picture 2" descr="photoshop-cartoon-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764704"/>
            <a:ext cx="3069814" cy="410445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300192" y="5229200"/>
            <a:ext cx="23762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/>
              <a:t>Watch this clip!</a:t>
            </a:r>
          </a:p>
          <a:p>
            <a:r>
              <a:rPr lang="en-CA" sz="1400" dirty="0" smtClean="0">
                <a:hlinkClick r:id="rId3"/>
              </a:rPr>
              <a:t>http://www.youtube.com/watch?v=csHGXRbuM8M</a:t>
            </a:r>
            <a:endParaRPr lang="en-CA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79512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251520" y="980728"/>
            <a:ext cx="435597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en-CA" sz="2800" b="1" dirty="0" smtClean="0">
                <a:solidFill>
                  <a:srgbClr val="C00000"/>
                </a:solidFill>
              </a:rPr>
              <a:t>Content Aware Tool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b="1" u="sng" dirty="0" smtClean="0">
                <a:solidFill>
                  <a:srgbClr val="C00000"/>
                </a:solidFill>
              </a:rPr>
              <a:t>Move</a:t>
            </a:r>
            <a:r>
              <a:rPr lang="en-CA" sz="2400" b="1" dirty="0" smtClean="0">
                <a:solidFill>
                  <a:srgbClr val="C00000"/>
                </a:solidFill>
              </a:rPr>
              <a:t> </a:t>
            </a:r>
            <a:r>
              <a:rPr lang="en-CA" sz="2400" b="1" dirty="0" smtClean="0">
                <a:solidFill>
                  <a:srgbClr val="C00000"/>
                </a:solidFill>
              </a:rPr>
              <a:t>objects </a:t>
            </a:r>
            <a:r>
              <a:rPr lang="en-CA" sz="2400" dirty="0" smtClean="0"/>
              <a:t>seamlessly into other spots in your photos</a:t>
            </a:r>
            <a:br>
              <a:rPr lang="en-CA" sz="2400" dirty="0" smtClean="0"/>
            </a:br>
            <a:endParaRPr lang="en-CA" sz="24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2400" b="1" u="sng" dirty="0" smtClean="0">
                <a:solidFill>
                  <a:srgbClr val="C00000"/>
                </a:solidFill>
              </a:rPr>
              <a:t>Path</a:t>
            </a:r>
            <a:r>
              <a:rPr lang="en-CA" sz="2400" b="1" dirty="0" smtClean="0">
                <a:solidFill>
                  <a:srgbClr val="C00000"/>
                </a:solidFill>
              </a:rPr>
              <a:t> </a:t>
            </a:r>
            <a:r>
              <a:rPr lang="en-CA" sz="2400" b="1" dirty="0" smtClean="0">
                <a:solidFill>
                  <a:srgbClr val="C00000"/>
                </a:solidFill>
              </a:rPr>
              <a:t>selections</a:t>
            </a:r>
            <a:r>
              <a:rPr lang="en-CA" sz="2400" dirty="0" smtClean="0"/>
              <a:t/>
            </a:r>
            <a:br>
              <a:rPr lang="en-CA" sz="2400" dirty="0" smtClean="0"/>
            </a:br>
            <a:r>
              <a:rPr lang="en-CA" sz="2400" dirty="0" smtClean="0"/>
              <a:t>Create the selection and drag it slightly in the direction you want to extend it towards.</a:t>
            </a:r>
          </a:p>
          <a:p>
            <a:pPr marL="273050" indent="-273050"/>
            <a:r>
              <a:rPr lang="en-CA" sz="2400" dirty="0" smtClean="0"/>
              <a:t/>
            </a:r>
            <a:br>
              <a:rPr lang="en-CA" sz="2400" dirty="0" smtClean="0"/>
            </a:br>
            <a:endParaRPr lang="en-CA" sz="24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4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400" dirty="0" smtClean="0"/>
          </a:p>
        </p:txBody>
      </p:sp>
      <p:pic>
        <p:nvPicPr>
          <p:cNvPr id="94210" name="Picture 2" descr="Content Aware Move Tool   Photoshop CS6 Be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196752"/>
            <a:ext cx="4135843" cy="2304256"/>
          </a:xfrm>
          <a:prstGeom prst="rect">
            <a:avLst/>
          </a:prstGeom>
          <a:noFill/>
        </p:spPr>
      </p:pic>
      <p:pic>
        <p:nvPicPr>
          <p:cNvPr id="94212" name="Picture 4" descr="Content Aware Move Tool   Photoshop CS6 Bet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573016"/>
            <a:ext cx="4125264" cy="230425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899592" y="5085184"/>
            <a:ext cx="29158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hlinkClick r:id="rId4"/>
              </a:rPr>
              <a:t>http://www.iceflowstudios.com/2012/tutorials/photoshop-cs6-beta-content-aware-move-tool/</a:t>
            </a:r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79512" y="33265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WHAT ARE YOU LEARNING IN YOUR LAB NEXT WEEK</a:t>
            </a:r>
            <a:r>
              <a:rPr lang="en-CA" dirty="0" smtClean="0"/>
              <a:t>: </a:t>
            </a:r>
          </a:p>
          <a:p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251520" y="980728"/>
            <a:ext cx="80648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en-CA" sz="2800" b="1" dirty="0" smtClean="0">
                <a:solidFill>
                  <a:srgbClr val="C00000"/>
                </a:solidFill>
              </a:rPr>
              <a:t>Content Aware Tool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400" b="1" u="sng" dirty="0" smtClean="0"/>
              <a:t>Extend</a:t>
            </a:r>
            <a:r>
              <a:rPr lang="en-CA" sz="2400" b="1" dirty="0" smtClean="0"/>
              <a:t> </a:t>
            </a:r>
            <a:r>
              <a:rPr lang="en-CA" sz="2400" b="1" dirty="0" smtClean="0"/>
              <a:t>a </a:t>
            </a:r>
            <a:r>
              <a:rPr lang="en-CA" sz="2400" b="1" dirty="0" smtClean="0"/>
              <a:t>selection</a:t>
            </a:r>
            <a:r>
              <a:rPr lang="en-CA" sz="2400" dirty="0" smtClean="0"/>
              <a:t/>
            </a:r>
            <a:br>
              <a:rPr lang="en-CA" sz="2400" dirty="0" smtClean="0"/>
            </a:br>
            <a:r>
              <a:rPr lang="en-CA" sz="2400" dirty="0" smtClean="0"/>
              <a:t>Create the selection and drag it slightly in the direction you want to extend it towards.</a:t>
            </a:r>
          </a:p>
          <a:p>
            <a:pPr marL="273050" indent="-273050"/>
            <a:r>
              <a:rPr lang="en-CA" sz="2400" dirty="0" smtClean="0"/>
              <a:t/>
            </a:r>
            <a:br>
              <a:rPr lang="en-CA" sz="2400" dirty="0" smtClean="0"/>
            </a:br>
            <a:endParaRPr lang="en-CA" sz="24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400" dirty="0" smtClean="0"/>
          </a:p>
          <a:p>
            <a:pPr marL="273050" indent="-273050">
              <a:buFont typeface="Arial" pitchFamily="34" charset="0"/>
              <a:buChar char="•"/>
            </a:pPr>
            <a:endParaRPr lang="en-CA" sz="2400" dirty="0" smtClean="0"/>
          </a:p>
        </p:txBody>
      </p:sp>
      <p:pic>
        <p:nvPicPr>
          <p:cNvPr id="95234" name="Picture 2" descr="Content Aware Move Tool   Photoshop CS6 Be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780928"/>
            <a:ext cx="6163444" cy="382133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275856" y="4149080"/>
            <a:ext cx="720080" cy="936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6372200" y="3789040"/>
            <a:ext cx="72008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79512" y="332656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 smtClean="0">
                <a:solidFill>
                  <a:srgbClr val="C00000"/>
                </a:solidFill>
              </a:rPr>
              <a:t>Next week</a:t>
            </a:r>
            <a:endParaRPr lang="en-CA" sz="2800" dirty="0" smtClean="0"/>
          </a:p>
          <a:p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0" y="6604084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 smtClean="0">
                <a:hlinkClick r:id="rId2"/>
              </a:rPr>
              <a:t>http://www.infiniteskills.com/training/learning-adobe-photoshop-cs6.html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1619672" y="1700808"/>
            <a:ext cx="65527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>
              <a:buFont typeface="Arial" pitchFamily="34" charset="0"/>
              <a:buChar char="•"/>
            </a:pPr>
            <a:r>
              <a:rPr lang="en-CA" sz="3200" dirty="0" smtClean="0"/>
              <a:t>More </a:t>
            </a:r>
            <a:r>
              <a:rPr lang="en-CA" sz="3200" dirty="0" err="1" smtClean="0"/>
              <a:t>Photoshopping</a:t>
            </a:r>
            <a:r>
              <a:rPr lang="en-CA" sz="3200" dirty="0" smtClean="0"/>
              <a:t>! </a:t>
            </a:r>
          </a:p>
          <a:p>
            <a:pPr marL="273050" indent="-273050">
              <a:buFont typeface="Arial" pitchFamily="34" charset="0"/>
              <a:buChar char="•"/>
            </a:pPr>
            <a:endParaRPr lang="en-CA" sz="32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3200" dirty="0" smtClean="0"/>
              <a:t>Stay tuned with Masks, Filters , Blending mode, Filters and  More!! </a:t>
            </a:r>
          </a:p>
          <a:p>
            <a:pPr marL="273050" indent="-273050">
              <a:buFont typeface="Arial" pitchFamily="34" charset="0"/>
              <a:buChar char="•"/>
            </a:pPr>
            <a:endParaRPr lang="en-CA" sz="3200" dirty="0" smtClean="0"/>
          </a:p>
          <a:p>
            <a:pPr marL="273050" indent="-273050">
              <a:buFont typeface="Arial" pitchFamily="34" charset="0"/>
              <a:buChar char="•"/>
            </a:pPr>
            <a:r>
              <a:rPr lang="en-CA" sz="3200" dirty="0" smtClean="0"/>
              <a:t>See you next week!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395536" y="908720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188640"/>
            <a:ext cx="8280920" cy="764703"/>
          </a:xfrm>
        </p:spPr>
        <p:txBody>
          <a:bodyPr>
            <a:normAutofit/>
          </a:bodyPr>
          <a:lstStyle/>
          <a:p>
            <a:pPr algn="l"/>
            <a:r>
              <a:rPr lang="en-CA" sz="24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IMAGES: Newer features in CS6</a:t>
            </a:r>
            <a:endParaRPr lang="en-CA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528" y="1196752"/>
            <a:ext cx="77048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/>
              <a:t>Photoshop CS6</a:t>
            </a:r>
          </a:p>
          <a:p>
            <a:endParaRPr lang="en-CA" sz="2400" dirty="0" smtClean="0"/>
          </a:p>
          <a:p>
            <a:endParaRPr lang="en-CA" sz="2400" dirty="0"/>
          </a:p>
          <a:p>
            <a:endParaRPr lang="en-CA" sz="2400" dirty="0" smtClean="0"/>
          </a:p>
          <a:p>
            <a:endParaRPr lang="en-CA" sz="2400" dirty="0"/>
          </a:p>
          <a:p>
            <a:endParaRPr lang="en-CA" sz="2400" dirty="0" smtClean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6" name="Rectangle 5"/>
          <p:cNvSpPr/>
          <p:nvPr/>
        </p:nvSpPr>
        <p:spPr>
          <a:xfrm>
            <a:off x="251520" y="1700808"/>
            <a:ext cx="410445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>
                <a:latin typeface="Times New Roman" pitchFamily="18" charset="0"/>
                <a:cs typeface="Times New Roman" pitchFamily="18" charset="0"/>
              </a:rPr>
              <a:t>New modern user interface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>
                <a:latin typeface="Times New Roman" pitchFamily="18" charset="0"/>
                <a:cs typeface="Times New Roman" pitchFamily="18" charset="0"/>
              </a:rPr>
              <a:t>Content-Aware Move /Patch/Extend tools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>
                <a:latin typeface="Times New Roman" pitchFamily="18" charset="0"/>
                <a:cs typeface="Times New Roman" pitchFamily="18" charset="0"/>
              </a:rPr>
              <a:t>Blur Gallery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>
                <a:latin typeface="Times New Roman" pitchFamily="18" charset="0"/>
                <a:cs typeface="Times New Roman" pitchFamily="18" charset="0"/>
              </a:rPr>
              <a:t>New Camera Raw 7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>
                <a:latin typeface="Times New Roman" pitchFamily="18" charset="0"/>
                <a:cs typeface="Times New Roman" pitchFamily="18" charset="0"/>
              </a:rPr>
              <a:t>Redesigned vector and 3D engines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CA" sz="2200" dirty="0" smtClean="0">
                <a:latin typeface="Times New Roman" pitchFamily="18" charset="0"/>
                <a:cs typeface="Times New Roman" pitchFamily="18" charset="0"/>
              </a:rPr>
              <a:t>Newer Cropping features</a:t>
            </a:r>
          </a:p>
          <a:p>
            <a:pPr marL="182563" indent="-182563">
              <a:buFont typeface="Arial" pitchFamily="34" charset="0"/>
              <a:buChar char="•"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 marL="182563" indent="-182563">
              <a:buFont typeface="Arial" pitchFamily="34" charset="0"/>
              <a:buChar char="•"/>
            </a:pP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0232" y="6550223"/>
            <a:ext cx="2274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hlinkClick r:id="rId2"/>
              </a:rPr>
              <a:t>See feature </a:t>
            </a:r>
            <a:r>
              <a:rPr lang="en-CA" sz="1400" dirty="0" err="1" smtClean="0">
                <a:hlinkClick r:id="rId2"/>
              </a:rPr>
              <a:t>comparisions</a:t>
            </a:r>
            <a:endParaRPr lang="en-CA" dirty="0"/>
          </a:p>
        </p:txBody>
      </p:sp>
      <p:pic>
        <p:nvPicPr>
          <p:cNvPr id="6147" name="Picture 3" descr="http://4.static.img-dpreview.com/files/articles/4400242053/250/FB_M1D7508before.jpg?v=188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429000"/>
            <a:ext cx="2160240" cy="3139884"/>
          </a:xfrm>
          <a:prstGeom prst="rect">
            <a:avLst/>
          </a:prstGeom>
          <a:noFill/>
        </p:spPr>
      </p:pic>
      <p:pic>
        <p:nvPicPr>
          <p:cNvPr id="6149" name="Picture 5" descr="http://2.static.img-dpreview.com/files/articles/4400242053/250/FB_M1D7508after3.jpg?v=18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01982" y="3429000"/>
            <a:ext cx="1742018" cy="2949141"/>
          </a:xfrm>
          <a:prstGeom prst="rect">
            <a:avLst/>
          </a:prstGeom>
          <a:noFill/>
        </p:spPr>
      </p:pic>
      <p:pic>
        <p:nvPicPr>
          <p:cNvPr id="6151" name="Picture 7" descr="http://media.techeblog.com/images/photoshop_cs6.jpg"/>
          <p:cNvPicPr>
            <a:picLocks noChangeAspect="1" noChangeArrowheads="1"/>
          </p:cNvPicPr>
          <p:nvPr/>
        </p:nvPicPr>
        <p:blipFill>
          <a:blip r:embed="rId5" cstate="print"/>
          <a:srcRect l="8400" t="8964" r="7601" b="21883"/>
          <a:stretch>
            <a:fillRect/>
          </a:stretch>
        </p:blipFill>
        <p:spPr bwMode="auto">
          <a:xfrm>
            <a:off x="4476814" y="836712"/>
            <a:ext cx="4667186" cy="2520280"/>
          </a:xfrm>
          <a:prstGeom prst="rect">
            <a:avLst/>
          </a:prstGeom>
          <a:noFill/>
        </p:spPr>
      </p:pic>
      <p:cxnSp>
        <p:nvCxnSpPr>
          <p:cNvPr id="14" name="Straight Arrow Connector 13"/>
          <p:cNvCxnSpPr>
            <a:endCxn id="18" idx="0"/>
          </p:cNvCxnSpPr>
          <p:nvPr/>
        </p:nvCxnSpPr>
        <p:spPr>
          <a:xfrm flipH="1">
            <a:off x="971600" y="4509120"/>
            <a:ext cx="432048" cy="9361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9" idx="0"/>
          </p:cNvCxnSpPr>
          <p:nvPr/>
        </p:nvCxnSpPr>
        <p:spPr>
          <a:xfrm>
            <a:off x="2699792" y="4509120"/>
            <a:ext cx="432048" cy="8640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7544" y="544522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Labs</a:t>
            </a:r>
            <a:endParaRPr lang="en-C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9752" y="537321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Lectures</a:t>
            </a:r>
            <a:endParaRPr lang="en-C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512" y="1052736"/>
            <a:ext cx="4752528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/>
              <a:t>Recap: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000" dirty="0" smtClean="0"/>
              <a:t>All photo images (from camera, scanner) are </a:t>
            </a:r>
            <a:r>
              <a:rPr lang="en-CA" sz="2000" u="sng" dirty="0" smtClean="0">
                <a:solidFill>
                  <a:srgbClr val="C00000"/>
                </a:solidFill>
              </a:rPr>
              <a:t>bitmapped</a:t>
            </a:r>
            <a:r>
              <a:rPr lang="en-CA" sz="2000" dirty="0" smtClean="0">
                <a:solidFill>
                  <a:srgbClr val="C00000"/>
                </a:solidFill>
              </a:rPr>
              <a:t> images </a:t>
            </a:r>
            <a:r>
              <a:rPr lang="en-CA" sz="2000" dirty="0" smtClean="0"/>
              <a:t>(.jpg .gif .</a:t>
            </a:r>
            <a:r>
              <a:rPr lang="en-CA" sz="2000" dirty="0" err="1" smtClean="0"/>
              <a:t>png</a:t>
            </a:r>
            <a:r>
              <a:rPr lang="en-CA" sz="2000" dirty="0" smtClean="0"/>
              <a:t>)</a:t>
            </a:r>
            <a:br>
              <a:rPr lang="en-CA" sz="2000" dirty="0" smtClean="0"/>
            </a:br>
            <a:endParaRPr lang="en-CA" sz="2000" dirty="0" smtClean="0"/>
          </a:p>
          <a:p>
            <a:pPr marL="176213" indent="-176213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C00000"/>
                </a:solidFill>
              </a:rPr>
              <a:t>Bitmapped images:  (</a:t>
            </a:r>
            <a:r>
              <a:rPr lang="en-CA" sz="2000" u="sng" dirty="0" smtClean="0">
                <a:solidFill>
                  <a:srgbClr val="C00000"/>
                </a:solidFill>
              </a:rPr>
              <a:t>Raster images</a:t>
            </a:r>
            <a:r>
              <a:rPr lang="en-CA" sz="2000" b="1" dirty="0" smtClean="0">
                <a:solidFill>
                  <a:srgbClr val="C00000"/>
                </a:solidFill>
              </a:rPr>
              <a:t>)</a:t>
            </a:r>
          </a:p>
          <a:p>
            <a:pPr marL="633413" lvl="1" indent="-176213">
              <a:buFont typeface="Arial" pitchFamily="34" charset="0"/>
              <a:buChar char="•"/>
            </a:pPr>
            <a:r>
              <a:rPr lang="en-CA" sz="2000" dirty="0" smtClean="0"/>
              <a:t>smallest unit of an image is the pixel (square)</a:t>
            </a:r>
          </a:p>
          <a:p>
            <a:pPr marL="633413" lvl="1" indent="-176213">
              <a:buFont typeface="Arial" pitchFamily="34" charset="0"/>
              <a:buChar char="•"/>
            </a:pPr>
            <a:r>
              <a:rPr lang="en-CA" sz="2000" dirty="0" smtClean="0"/>
              <a:t>Blocky when increase in size</a:t>
            </a:r>
            <a:br>
              <a:rPr lang="en-CA" sz="2000" dirty="0" smtClean="0"/>
            </a:br>
            <a:endParaRPr lang="en-CA" sz="2000" dirty="0" smtClean="0"/>
          </a:p>
          <a:p>
            <a:pPr marL="176213" indent="-176213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C00000"/>
                </a:solidFill>
              </a:rPr>
              <a:t>Vector images: </a:t>
            </a:r>
          </a:p>
          <a:p>
            <a:pPr marL="633413" lvl="1" indent="-176213">
              <a:buFont typeface="Arial" pitchFamily="34" charset="0"/>
              <a:buChar char="•"/>
            </a:pPr>
            <a:r>
              <a:rPr lang="en-CA" sz="2000" dirty="0" smtClean="0"/>
              <a:t>Are </a:t>
            </a:r>
            <a:r>
              <a:rPr lang="en-CA" sz="2000" u="sng" dirty="0" smtClean="0"/>
              <a:t>scalable</a:t>
            </a:r>
            <a:r>
              <a:rPr lang="en-CA" sz="2000" dirty="0" smtClean="0"/>
              <a:t> -will not be blocky if you increase  or decrease size</a:t>
            </a:r>
          </a:p>
          <a:p>
            <a:pPr marL="633413" lvl="1" indent="-176213">
              <a:buFont typeface="Arial" pitchFamily="34" charset="0"/>
              <a:buChar char="•"/>
            </a:pPr>
            <a:r>
              <a:rPr lang="en-CA" sz="2000" dirty="0" smtClean="0"/>
              <a:t>Resolution independent – takes on resolution of output device</a:t>
            </a:r>
            <a:endParaRPr lang="en-CA" sz="2800" dirty="0"/>
          </a:p>
          <a:p>
            <a:endParaRPr lang="en-CA" sz="2400" dirty="0" smtClean="0"/>
          </a:p>
          <a:p>
            <a:endParaRPr lang="en-CA" sz="2400" dirty="0"/>
          </a:p>
          <a:p>
            <a:endParaRPr lang="en-CA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5536" y="98072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323528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Photoshop Basic Fundamentals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130" name="Picture 10" descr="http://mchobe04.files.wordpress.com/2011/02/vector-vs-bitma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052736"/>
            <a:ext cx="2520280" cy="2194051"/>
          </a:xfrm>
          <a:prstGeom prst="rect">
            <a:avLst/>
          </a:prstGeom>
          <a:noFill/>
        </p:spPr>
      </p:pic>
      <p:pic>
        <p:nvPicPr>
          <p:cNvPr id="5132" name="Picture 12" descr="http://i.msdn.microsoft.com/dynimg/IC542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6525" y="3573016"/>
            <a:ext cx="3967475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2764904"/>
          </a:xfrm>
        </p:spPr>
        <p:txBody>
          <a:bodyPr/>
          <a:lstStyle/>
          <a:p>
            <a:pPr algn="ctr">
              <a:buNone/>
            </a:pPr>
            <a:r>
              <a:rPr lang="en-CA" dirty="0" smtClean="0">
                <a:solidFill>
                  <a:srgbClr val="C00000"/>
                </a:solidFill>
              </a:rPr>
              <a:t>Resizing or </a:t>
            </a:r>
            <a:r>
              <a:rPr lang="en-CA" dirty="0" err="1" smtClean="0">
                <a:solidFill>
                  <a:srgbClr val="C00000"/>
                </a:solidFill>
              </a:rPr>
              <a:t>Resampling</a:t>
            </a:r>
            <a:r>
              <a:rPr lang="en-CA" dirty="0" smtClean="0">
                <a:solidFill>
                  <a:srgbClr val="C00000"/>
                </a:solidFill>
              </a:rPr>
              <a:t> </a:t>
            </a:r>
          </a:p>
          <a:p>
            <a:pPr algn="ctr">
              <a:buNone/>
            </a:pPr>
            <a:r>
              <a:rPr lang="en-CA" dirty="0" smtClean="0"/>
              <a:t>Is it the same? </a:t>
            </a:r>
          </a:p>
          <a:p>
            <a:pPr algn="ctr">
              <a:buNone/>
            </a:pPr>
            <a:endParaRPr lang="en-CA" dirty="0" smtClean="0"/>
          </a:p>
          <a:p>
            <a:pPr algn="ctr">
              <a:buNone/>
            </a:pPr>
            <a:r>
              <a:rPr lang="en-CA" dirty="0" smtClean="0"/>
              <a:t>What am I really adjusting? </a:t>
            </a:r>
            <a:endParaRPr lang="en-C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1977" t="6808" r="11026" b="50980"/>
          <a:stretch>
            <a:fillRect/>
          </a:stretch>
        </p:blipFill>
        <p:spPr bwMode="auto">
          <a:xfrm>
            <a:off x="1187624" y="4149080"/>
            <a:ext cx="219508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1977" t="6808" r="11026" b="50980"/>
          <a:stretch>
            <a:fillRect/>
          </a:stretch>
        </p:blipFill>
        <p:spPr bwMode="auto">
          <a:xfrm>
            <a:off x="4499992" y="3573016"/>
            <a:ext cx="428563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3275856" y="4725144"/>
            <a:ext cx="1368152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5542" y="980728"/>
            <a:ext cx="4208458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1052736"/>
            <a:ext cx="5832648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To Change Image Dimensions: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Select </a:t>
            </a:r>
            <a:r>
              <a:rPr lang="en-CA" sz="2200" b="1" dirty="0" smtClean="0"/>
              <a:t>Image&gt; Size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CA" sz="2200" dirty="0" smtClean="0"/>
              <a:t>Provides two measurements: </a:t>
            </a:r>
          </a:p>
          <a:p>
            <a:pPr marL="633413" lvl="1" indent="-176213">
              <a:buFont typeface="Wingdings" pitchFamily="2" charset="2"/>
              <a:buChar char="Ø"/>
            </a:pPr>
            <a:r>
              <a:rPr lang="en-CA" sz="2200" dirty="0" smtClean="0"/>
              <a:t>Pixel Dimensions</a:t>
            </a:r>
          </a:p>
          <a:p>
            <a:pPr marL="633413" lvl="1" indent="-176213">
              <a:buFont typeface="Wingdings" pitchFamily="2" charset="2"/>
              <a:buChar char="Ø"/>
            </a:pPr>
            <a:r>
              <a:rPr lang="en-CA" sz="2200" dirty="0" smtClean="0"/>
              <a:t>Document size</a:t>
            </a:r>
          </a:p>
          <a:p>
            <a:pPr marL="176213" indent="-176213">
              <a:buFont typeface="Arial" pitchFamily="34" charset="0"/>
              <a:buChar char="•"/>
            </a:pPr>
            <a:endParaRPr lang="en-CA" dirty="0" smtClean="0"/>
          </a:p>
          <a:p>
            <a:pPr marL="176213" indent="-176213"/>
            <a:endParaRPr lang="en-CA" dirty="0" smtClean="0"/>
          </a:p>
          <a:p>
            <a:pPr marL="176213" indent="-176213">
              <a:buFont typeface="Arial" pitchFamily="34" charset="0"/>
              <a:buChar char="•"/>
            </a:pPr>
            <a:endParaRPr lang="en-CA" dirty="0" smtClean="0"/>
          </a:p>
          <a:p>
            <a:pPr marL="176213" indent="-176213">
              <a:buFont typeface="Arial" pitchFamily="34" charset="0"/>
              <a:buChar char="•"/>
            </a:pPr>
            <a:endParaRPr lang="en-CA" dirty="0" smtClean="0">
              <a:solidFill>
                <a:srgbClr val="C00000"/>
              </a:solidFill>
            </a:endParaRPr>
          </a:p>
          <a:p>
            <a:pPr marL="176213" indent="-176213">
              <a:buFont typeface="Arial" pitchFamily="34" charset="0"/>
              <a:buChar char="•"/>
            </a:pPr>
            <a:endParaRPr lang="en-CA" dirty="0" smtClean="0"/>
          </a:p>
          <a:p>
            <a:pPr marL="176213" indent="-176213"/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endParaRPr lang="en-CA" sz="2400" dirty="0" smtClean="0"/>
          </a:p>
          <a:p>
            <a:endParaRPr lang="en-CA" sz="2400" dirty="0"/>
          </a:p>
          <a:p>
            <a:endParaRPr lang="en-CA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5536" y="98072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323528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IMAGES: </a:t>
            </a: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Resizing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Images vs</a:t>
            </a:r>
            <a:r>
              <a:rPr kumimoji="0" lang="en-CA" sz="28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en-CA" sz="2800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Resampling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TextBox 21"/>
          <p:cNvSpPr txBox="1"/>
          <p:nvPr/>
        </p:nvSpPr>
        <p:spPr>
          <a:xfrm>
            <a:off x="0" y="3284984"/>
            <a:ext cx="4464496" cy="34163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  <a:t>Would you like to</a:t>
            </a:r>
          </a:p>
          <a:p>
            <a:pPr algn="ctr"/>
            <a: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  <a:t>change the</a:t>
            </a:r>
            <a:b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  <a:t> image dimensions </a:t>
            </a:r>
            <a:b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  <a:t> for the </a:t>
            </a:r>
            <a:r>
              <a:rPr lang="en-CA" sz="2400" b="1" dirty="0" smtClean="0">
                <a:solidFill>
                  <a:srgbClr val="FF0000"/>
                </a:solidFill>
              </a:rPr>
              <a:t>web or for printing </a:t>
            </a:r>
            <a: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  <a:t>purposes</a:t>
            </a:r>
            <a:b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</a:br>
            <a:endParaRPr lang="en-CA" sz="24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  <a:t>What is the correct term?</a:t>
            </a:r>
            <a:b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  <a:t>Resize or Resample</a:t>
            </a:r>
            <a:br>
              <a:rPr lang="en-CA" sz="2400" b="1" dirty="0" smtClean="0">
                <a:solidFill>
                  <a:schemeClr val="bg2">
                    <a:lumMod val="10000"/>
                  </a:schemeClr>
                </a:solidFill>
              </a:rPr>
            </a:br>
            <a:endParaRPr lang="en-CA" sz="2400" dirty="0"/>
          </a:p>
        </p:txBody>
      </p:sp>
      <p:sp>
        <p:nvSpPr>
          <p:cNvPr id="14" name="Rectangle 13"/>
          <p:cNvSpPr/>
          <p:nvPr/>
        </p:nvSpPr>
        <p:spPr>
          <a:xfrm>
            <a:off x="5796136" y="4005064"/>
            <a:ext cx="223224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24128" y="4797152"/>
            <a:ext cx="237626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131840" y="2420888"/>
            <a:ext cx="2664296" cy="165618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43808" y="2564904"/>
            <a:ext cx="3024336" cy="237626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34288</TotalTime>
  <Words>1797</Words>
  <Application>Microsoft Office PowerPoint</Application>
  <PresentationFormat>On-screen Show (4:3)</PresentationFormat>
  <Paragraphs>498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Cambria</vt:lpstr>
      <vt:lpstr>Times New Roman</vt:lpstr>
      <vt:lpstr>Verdana</vt:lpstr>
      <vt:lpstr>Wingdings</vt:lpstr>
      <vt:lpstr>Office Theme</vt:lpstr>
      <vt:lpstr>CS2033a/b Lecture 2 Image Manipulation “The Cool Stuff”    Vivi Tryphonopoulos Section 002  </vt:lpstr>
      <vt:lpstr>Topic Overview</vt:lpstr>
      <vt:lpstr>PowerPoint Presentation</vt:lpstr>
      <vt:lpstr>MORE WITH IMAGES </vt:lpstr>
      <vt:lpstr>Topic Overview</vt:lpstr>
      <vt:lpstr>IMAGES: Newer features in CS6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CSS?</dc:title>
  <dc:creator>Vivi</dc:creator>
  <cp:lastModifiedBy>Z i Z o Samir</cp:lastModifiedBy>
  <cp:revision>388</cp:revision>
  <dcterms:created xsi:type="dcterms:W3CDTF">2012-11-05T18:03:40Z</dcterms:created>
  <dcterms:modified xsi:type="dcterms:W3CDTF">2013-01-21T15:13:12Z</dcterms:modified>
</cp:coreProperties>
</file>